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7"/>
  </p:notesMasterIdLst>
  <p:handoutMasterIdLst>
    <p:handoutMasterId r:id="rId4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02" r:id="rId37"/>
    <p:sldId id="292" r:id="rId38"/>
    <p:sldId id="293" r:id="rId39"/>
    <p:sldId id="294" r:id="rId40"/>
    <p:sldId id="295" r:id="rId41"/>
    <p:sldId id="301" r:id="rId42"/>
    <p:sldId id="297" r:id="rId43"/>
    <p:sldId id="299" r:id="rId44"/>
    <p:sldId id="300" r:id="rId45"/>
    <p:sldId id="298" r:id="rId46"/>
  </p:sldIdLst>
  <p:sldSz cx="13439775" cy="7559675"/>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5739" autoAdjust="0"/>
  </p:normalViewPr>
  <p:slideViewPr>
    <p:cSldViewPr snapToGrid="0">
      <p:cViewPr varScale="1">
        <p:scale>
          <a:sx n="56" d="100"/>
          <a:sy n="56" d="100"/>
        </p:scale>
        <p:origin x="43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193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85309E7-E1F2-4794-ADE3-A20CA38BEC4A}"/>
              </a:ext>
            </a:extLst>
          </p:cNvPr>
          <p:cNvSpPr txBox="1">
            <a:spLocks noGrp="1"/>
          </p:cNvSpPr>
          <p:nvPr>
            <p:ph type="hdr" sz="quarter"/>
          </p:nvPr>
        </p:nvSpPr>
        <p:spPr>
          <a:xfrm>
            <a:off x="0" y="0"/>
            <a:ext cx="4166450" cy="365498"/>
          </a:xfrm>
          <a:prstGeom prst="rect">
            <a:avLst/>
          </a:prstGeom>
          <a:noFill/>
          <a:ln>
            <a:noFill/>
          </a:ln>
        </p:spPr>
        <p:txBody>
          <a:bodyPr vert="horz" wrap="none" lIns="85383" tIns="42692" rIns="85383" bIns="42692" anchorCtr="0" compatLnSpc="0">
            <a:noAutofit/>
          </a:bodyPr>
          <a:lstStyle/>
          <a:p>
            <a:pPr hangingPunct="0">
              <a:defRPr sz="1400"/>
            </a:pPr>
            <a:endParaRPr lang="en-US" sz="1300">
              <a:latin typeface="Arial" pitchFamily="18"/>
              <a:ea typeface="Microsoft YaHei" pitchFamily="2"/>
              <a:cs typeface="Arial" pitchFamily="2"/>
            </a:endParaRPr>
          </a:p>
        </p:txBody>
      </p:sp>
      <p:sp>
        <p:nvSpPr>
          <p:cNvPr id="3" name="日期占位符 2">
            <a:extLst>
              <a:ext uri="{FF2B5EF4-FFF2-40B4-BE49-F238E27FC236}">
                <a16:creationId xmlns:a16="http://schemas.microsoft.com/office/drawing/2014/main" id="{594BEF08-29D5-48FE-AEFC-CD0F53F3706B}"/>
              </a:ext>
            </a:extLst>
          </p:cNvPr>
          <p:cNvSpPr txBox="1">
            <a:spLocks noGrp="1"/>
          </p:cNvSpPr>
          <p:nvPr>
            <p:ph type="dt" sz="quarter" idx="1"/>
          </p:nvPr>
        </p:nvSpPr>
        <p:spPr>
          <a:xfrm>
            <a:off x="5434305" y="0"/>
            <a:ext cx="4166450" cy="365498"/>
          </a:xfrm>
          <a:prstGeom prst="rect">
            <a:avLst/>
          </a:prstGeom>
          <a:noFill/>
          <a:ln>
            <a:noFill/>
          </a:ln>
        </p:spPr>
        <p:txBody>
          <a:bodyPr vert="horz" wrap="none" lIns="85383" tIns="42692" rIns="85383" bIns="42692" anchorCtr="0" compatLnSpc="0">
            <a:noAutofit/>
          </a:bodyPr>
          <a:lstStyle/>
          <a:p>
            <a:pPr algn="r" hangingPunct="0">
              <a:defRPr sz="1400"/>
            </a:pPr>
            <a:endParaRPr lang="en-US" sz="1300">
              <a:latin typeface="Arial" pitchFamily="18"/>
              <a:ea typeface="Microsoft YaHei" pitchFamily="2"/>
              <a:cs typeface="Arial" pitchFamily="2"/>
            </a:endParaRPr>
          </a:p>
        </p:txBody>
      </p:sp>
      <p:sp>
        <p:nvSpPr>
          <p:cNvPr id="4" name="页脚占位符 3">
            <a:extLst>
              <a:ext uri="{FF2B5EF4-FFF2-40B4-BE49-F238E27FC236}">
                <a16:creationId xmlns:a16="http://schemas.microsoft.com/office/drawing/2014/main" id="{FAA25BC1-E7F8-44BB-AA81-B10D766A7572}"/>
              </a:ext>
            </a:extLst>
          </p:cNvPr>
          <p:cNvSpPr txBox="1">
            <a:spLocks noGrp="1"/>
          </p:cNvSpPr>
          <p:nvPr>
            <p:ph type="ftr" sz="quarter" idx="2"/>
          </p:nvPr>
        </p:nvSpPr>
        <p:spPr>
          <a:xfrm>
            <a:off x="0" y="6949440"/>
            <a:ext cx="4166450" cy="365498"/>
          </a:xfrm>
          <a:prstGeom prst="rect">
            <a:avLst/>
          </a:prstGeom>
          <a:noFill/>
          <a:ln>
            <a:noFill/>
          </a:ln>
        </p:spPr>
        <p:txBody>
          <a:bodyPr vert="horz" wrap="none" lIns="85383" tIns="42692" rIns="85383" bIns="42692" anchor="b" anchorCtr="0" compatLnSpc="0">
            <a:noAutofit/>
          </a:bodyPr>
          <a:lstStyle/>
          <a:p>
            <a:pPr hangingPunct="0">
              <a:defRPr sz="1400"/>
            </a:pPr>
            <a:endParaRPr lang="en-US" sz="1300">
              <a:latin typeface="Arial" pitchFamily="18"/>
              <a:ea typeface="Microsoft YaHei" pitchFamily="2"/>
              <a:cs typeface="Arial" pitchFamily="2"/>
            </a:endParaRPr>
          </a:p>
        </p:txBody>
      </p:sp>
      <p:sp>
        <p:nvSpPr>
          <p:cNvPr id="5" name="灯片编号占位符 4">
            <a:extLst>
              <a:ext uri="{FF2B5EF4-FFF2-40B4-BE49-F238E27FC236}">
                <a16:creationId xmlns:a16="http://schemas.microsoft.com/office/drawing/2014/main" id="{5D5186B6-075B-4AD6-A5DE-743E6393346F}"/>
              </a:ext>
            </a:extLst>
          </p:cNvPr>
          <p:cNvSpPr txBox="1">
            <a:spLocks noGrp="1"/>
          </p:cNvSpPr>
          <p:nvPr>
            <p:ph type="sldNum" sz="quarter" idx="3"/>
          </p:nvPr>
        </p:nvSpPr>
        <p:spPr>
          <a:xfrm>
            <a:off x="5434305" y="6949440"/>
            <a:ext cx="4166450" cy="365498"/>
          </a:xfrm>
          <a:prstGeom prst="rect">
            <a:avLst/>
          </a:prstGeom>
          <a:noFill/>
          <a:ln>
            <a:noFill/>
          </a:ln>
        </p:spPr>
        <p:txBody>
          <a:bodyPr vert="horz" wrap="none" lIns="85383" tIns="42692" rIns="85383" bIns="42692" anchor="b" anchorCtr="0" compatLnSpc="0">
            <a:noAutofit/>
          </a:bodyPr>
          <a:lstStyle/>
          <a:p>
            <a:pPr algn="r" hangingPunct="0">
              <a:defRPr sz="1400"/>
            </a:pPr>
            <a:fld id="{51BCDF0E-341C-481E-9389-A40EF87853CA}" type="slidenum">
              <a:pPr algn="r" hangingPunct="0">
                <a:defRPr sz="1400"/>
              </a:pPr>
              <a:t>‹#›</a:t>
            </a:fld>
            <a:endParaRPr lang="en-US" sz="1300">
              <a:latin typeface="Arial" pitchFamily="18"/>
              <a:ea typeface="Microsoft YaHei" pitchFamily="2"/>
              <a:cs typeface="Arial" pitchFamily="2"/>
            </a:endParaRPr>
          </a:p>
        </p:txBody>
      </p:sp>
    </p:spTree>
    <p:extLst>
      <p:ext uri="{BB962C8B-B14F-4D97-AF65-F5344CB8AC3E}">
        <p14:creationId xmlns:p14="http://schemas.microsoft.com/office/powerpoint/2010/main" val="4221369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BDC106-6BCB-47E4-B435-860D0FE2A0EF}"/>
              </a:ext>
            </a:extLst>
          </p:cNvPr>
          <p:cNvSpPr>
            <a:spLocks noGrp="1" noRot="1" noChangeAspect="1"/>
          </p:cNvSpPr>
          <p:nvPr>
            <p:ph type="sldImg" idx="2"/>
          </p:nvPr>
        </p:nvSpPr>
        <p:spPr>
          <a:xfrm>
            <a:off x="2362200" y="555625"/>
            <a:ext cx="4876800" cy="2743200"/>
          </a:xfrm>
          <a:prstGeom prst="rect">
            <a:avLst/>
          </a:prstGeom>
          <a:noFill/>
          <a:ln>
            <a:noFill/>
            <a:prstDash val="solid"/>
          </a:ln>
        </p:spPr>
      </p:sp>
      <p:sp>
        <p:nvSpPr>
          <p:cNvPr id="3" name="备注占位符 2">
            <a:extLst>
              <a:ext uri="{FF2B5EF4-FFF2-40B4-BE49-F238E27FC236}">
                <a16:creationId xmlns:a16="http://schemas.microsoft.com/office/drawing/2014/main" id="{4E2D710F-9A7E-4444-8DF9-0573740DD0F2}"/>
              </a:ext>
            </a:extLst>
          </p:cNvPr>
          <p:cNvSpPr txBox="1">
            <a:spLocks noGrp="1"/>
          </p:cNvSpPr>
          <p:nvPr>
            <p:ph type="body" sz="quarter" idx="3"/>
          </p:nvPr>
        </p:nvSpPr>
        <p:spPr>
          <a:xfrm>
            <a:off x="960119" y="3474589"/>
            <a:ext cx="7680515" cy="3291578"/>
          </a:xfrm>
          <a:prstGeom prst="rect">
            <a:avLst/>
          </a:prstGeom>
          <a:noFill/>
          <a:ln>
            <a:noFill/>
          </a:ln>
        </p:spPr>
        <p:txBody>
          <a:bodyPr lIns="0" tIns="0" rIns="0" bIns="0"/>
          <a:lstStyle/>
          <a:p>
            <a:endParaRPr lang="en-US"/>
          </a:p>
        </p:txBody>
      </p:sp>
      <p:sp>
        <p:nvSpPr>
          <p:cNvPr id="4" name="页眉占位符 3">
            <a:extLst>
              <a:ext uri="{FF2B5EF4-FFF2-40B4-BE49-F238E27FC236}">
                <a16:creationId xmlns:a16="http://schemas.microsoft.com/office/drawing/2014/main" id="{E612F899-FAED-42B2-B5D3-F333A312E667}"/>
              </a:ext>
            </a:extLst>
          </p:cNvPr>
          <p:cNvSpPr txBox="1">
            <a:spLocks noGrp="1"/>
          </p:cNvSpPr>
          <p:nvPr>
            <p:ph type="hdr" sz="quarter"/>
          </p:nvPr>
        </p:nvSpPr>
        <p:spPr>
          <a:xfrm>
            <a:off x="0" y="0"/>
            <a:ext cx="4166450" cy="365498"/>
          </a:xfrm>
          <a:prstGeom prst="rect">
            <a:avLst/>
          </a:prstGeom>
          <a:noFill/>
          <a:ln>
            <a:noFill/>
          </a:ln>
        </p:spPr>
        <p:txBody>
          <a:bodyPr lIns="0" tIns="0" rIns="0" bIns="0" anchorCtr="0">
            <a:noAutofit/>
          </a:bodyPr>
          <a:lstStyle>
            <a:lvl1pPr lvl="0" rtl="0" hangingPunct="0">
              <a:buNone/>
              <a:tabLst/>
              <a:defRPr lang="en-US" sz="1300" kern="1200">
                <a:latin typeface="Times New Roman" pitchFamily="18"/>
                <a:ea typeface="Lucida Sans Unicode" pitchFamily="2"/>
                <a:cs typeface="Tahoma" pitchFamily="2"/>
              </a:defRPr>
            </a:lvl1pPr>
          </a:lstStyle>
          <a:p>
            <a:pPr lvl="0"/>
            <a:endParaRPr lang="en-US"/>
          </a:p>
        </p:txBody>
      </p:sp>
      <p:sp>
        <p:nvSpPr>
          <p:cNvPr id="5" name="日期占位符 4">
            <a:extLst>
              <a:ext uri="{FF2B5EF4-FFF2-40B4-BE49-F238E27FC236}">
                <a16:creationId xmlns:a16="http://schemas.microsoft.com/office/drawing/2014/main" id="{D09F7D0A-23BD-4B6F-8929-418306F15A6D}"/>
              </a:ext>
            </a:extLst>
          </p:cNvPr>
          <p:cNvSpPr txBox="1">
            <a:spLocks noGrp="1"/>
          </p:cNvSpPr>
          <p:nvPr>
            <p:ph type="dt" idx="1"/>
          </p:nvPr>
        </p:nvSpPr>
        <p:spPr>
          <a:xfrm>
            <a:off x="5434305" y="0"/>
            <a:ext cx="4166450" cy="365498"/>
          </a:xfrm>
          <a:prstGeom prst="rect">
            <a:avLst/>
          </a:prstGeom>
          <a:noFill/>
          <a:ln>
            <a:noFill/>
          </a:ln>
        </p:spPr>
        <p:txBody>
          <a:bodyPr lIns="0" tIns="0" rIns="0" bIns="0" anchorCtr="0">
            <a:noAutofit/>
          </a:bodyPr>
          <a:lstStyle>
            <a:lvl1pPr lvl="0" algn="r" rtl="0" hangingPunct="0">
              <a:buNone/>
              <a:tabLst/>
              <a:defRPr lang="en-US" sz="1300" kern="1200">
                <a:latin typeface="Times New Roman" pitchFamily="18"/>
                <a:ea typeface="Lucida Sans Unicode" pitchFamily="2"/>
                <a:cs typeface="Tahoma" pitchFamily="2"/>
              </a:defRPr>
            </a:lvl1pPr>
          </a:lstStyle>
          <a:p>
            <a:pPr lvl="0"/>
            <a:endParaRPr lang="en-US"/>
          </a:p>
        </p:txBody>
      </p:sp>
      <p:sp>
        <p:nvSpPr>
          <p:cNvPr id="6" name="页脚占位符 5">
            <a:extLst>
              <a:ext uri="{FF2B5EF4-FFF2-40B4-BE49-F238E27FC236}">
                <a16:creationId xmlns:a16="http://schemas.microsoft.com/office/drawing/2014/main" id="{520CA46B-10AE-482D-B40E-2F23F0801A51}"/>
              </a:ext>
            </a:extLst>
          </p:cNvPr>
          <p:cNvSpPr txBox="1">
            <a:spLocks noGrp="1"/>
          </p:cNvSpPr>
          <p:nvPr>
            <p:ph type="ftr" sz="quarter" idx="4"/>
          </p:nvPr>
        </p:nvSpPr>
        <p:spPr>
          <a:xfrm>
            <a:off x="0" y="6949440"/>
            <a:ext cx="4166450" cy="365498"/>
          </a:xfrm>
          <a:prstGeom prst="rect">
            <a:avLst/>
          </a:prstGeom>
          <a:noFill/>
          <a:ln>
            <a:noFill/>
          </a:ln>
        </p:spPr>
        <p:txBody>
          <a:bodyPr lIns="0" tIns="0" rIns="0" bIns="0" anchor="b" anchorCtr="0">
            <a:noAutofit/>
          </a:bodyPr>
          <a:lstStyle>
            <a:lvl1pPr lvl="0" rtl="0" hangingPunct="0">
              <a:buNone/>
              <a:tabLst/>
              <a:defRPr lang="en-US" sz="1300" kern="1200">
                <a:latin typeface="Times New Roman" pitchFamily="18"/>
                <a:ea typeface="Lucida Sans Unicode" pitchFamily="2"/>
                <a:cs typeface="Tahoma" pitchFamily="2"/>
              </a:defRPr>
            </a:lvl1pPr>
          </a:lstStyle>
          <a:p>
            <a:pPr lvl="0"/>
            <a:endParaRPr lang="en-US"/>
          </a:p>
        </p:txBody>
      </p:sp>
      <p:sp>
        <p:nvSpPr>
          <p:cNvPr id="7" name="灯片编号占位符 6">
            <a:extLst>
              <a:ext uri="{FF2B5EF4-FFF2-40B4-BE49-F238E27FC236}">
                <a16:creationId xmlns:a16="http://schemas.microsoft.com/office/drawing/2014/main" id="{129FAB6F-E6BC-4988-8586-4AA03FF50DD5}"/>
              </a:ext>
            </a:extLst>
          </p:cNvPr>
          <p:cNvSpPr txBox="1">
            <a:spLocks noGrp="1"/>
          </p:cNvSpPr>
          <p:nvPr>
            <p:ph type="sldNum" sz="quarter" idx="5"/>
          </p:nvPr>
        </p:nvSpPr>
        <p:spPr>
          <a:xfrm>
            <a:off x="5434305" y="6949440"/>
            <a:ext cx="4166450" cy="365498"/>
          </a:xfrm>
          <a:prstGeom prst="rect">
            <a:avLst/>
          </a:prstGeom>
          <a:noFill/>
          <a:ln>
            <a:noFill/>
          </a:ln>
        </p:spPr>
        <p:txBody>
          <a:bodyPr lIns="0" tIns="0" rIns="0" bIns="0" anchor="b" anchorCtr="0">
            <a:noAutofit/>
          </a:bodyPr>
          <a:lstStyle>
            <a:lvl1pPr lvl="0" algn="r" rtl="0" hangingPunct="0">
              <a:buNone/>
              <a:tabLst/>
              <a:defRPr lang="en-US" sz="1300" kern="1200">
                <a:latin typeface="Times New Roman" pitchFamily="18"/>
                <a:ea typeface="Lucida Sans Unicode" pitchFamily="2"/>
                <a:cs typeface="Tahoma" pitchFamily="2"/>
              </a:defRPr>
            </a:lvl1pPr>
          </a:lstStyle>
          <a:p>
            <a:pPr lvl="0"/>
            <a:fld id="{05DE6BAF-0150-4AA7-9204-2439C621E29A}" type="slidenum">
              <a:t>‹#›</a:t>
            </a:fld>
            <a:endParaRPr lang="en-US"/>
          </a:p>
        </p:txBody>
      </p:sp>
    </p:spTree>
    <p:extLst>
      <p:ext uri="{BB962C8B-B14F-4D97-AF65-F5344CB8AC3E}">
        <p14:creationId xmlns:p14="http://schemas.microsoft.com/office/powerpoint/2010/main" val="1536815396"/>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a:ln>
          <a:noFill/>
        </a:ln>
        <a:latin typeface="Arial" pitchFamily="18"/>
        <a:ea typeface="Microsoft YaHei"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D725976B-260C-46F5-9B5A-9AE885FB3636}"/>
              </a:ext>
            </a:extLst>
          </p:cNvPr>
          <p:cNvSpPr txBox="1">
            <a:spLocks noGrp="1"/>
          </p:cNvSpPr>
          <p:nvPr>
            <p:ph type="sldNum" sz="quarter" idx="5"/>
          </p:nvPr>
        </p:nvSpPr>
        <p:spPr>
          <a:ln/>
        </p:spPr>
        <p:txBody>
          <a:bodyPr lIns="0" tIns="0" rIns="0" bIns="0" anchor="b" anchorCtr="0">
            <a:noAutofit/>
          </a:bodyPr>
          <a:lstStyle/>
          <a:p>
            <a:pPr lvl="0"/>
            <a:fld id="{10978D66-12D4-46AC-B06E-4D8186B93614}" type="slidenum">
              <a:t>1</a:t>
            </a:fld>
            <a:endParaRPr lang="en-US"/>
          </a:p>
        </p:txBody>
      </p:sp>
      <p:sp>
        <p:nvSpPr>
          <p:cNvPr id="2" name="幻灯片图像占位符 1">
            <a:extLst>
              <a:ext uri="{FF2B5EF4-FFF2-40B4-BE49-F238E27FC236}">
                <a16:creationId xmlns:a16="http://schemas.microsoft.com/office/drawing/2014/main" id="{B865728B-F124-4E84-8570-43E60E08B874}"/>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75DCCFD9-9B89-46E0-9913-9CACAB98363D}"/>
              </a:ext>
            </a:extLst>
          </p:cNvPr>
          <p:cNvSpPr txBox="1">
            <a:spLocks noGrp="1"/>
          </p:cNvSpPr>
          <p:nvPr>
            <p:ph type="body" sz="quarter" idx="1"/>
          </p:nvPr>
        </p:nvSpPr>
        <p:spPr>
          <a:xfrm>
            <a:off x="960119" y="3474590"/>
            <a:ext cx="7680515" cy="1147101"/>
          </a:xfrm>
        </p:spPr>
        <p:txBody>
          <a:bodyPr>
            <a:spAutoFit/>
          </a:bodyPr>
          <a:lstStyle/>
          <a:p>
            <a:r>
              <a:rPr lang="en-US" altLang="zh-CN" sz="2500" dirty="0">
                <a:latin typeface="Albany" pitchFamily="18"/>
                <a:cs typeface="Tahoma" pitchFamily="2"/>
              </a:rPr>
              <a:t>(0.0 – 0.30) Hi, I am Marisa Kirisame, and I will talk about connection between Neural Network, Functional Programming and Programming Language.</a:t>
            </a:r>
            <a:endParaRPr lang="en-US" sz="2500" dirty="0">
              <a:latin typeface="Albany" pitchFamily="18"/>
              <a:cs typeface="Tahoma" pitchFamily="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C38DE27-66DD-414E-AEA6-76A90840577D}"/>
              </a:ext>
            </a:extLst>
          </p:cNvPr>
          <p:cNvSpPr txBox="1">
            <a:spLocks noGrp="1"/>
          </p:cNvSpPr>
          <p:nvPr>
            <p:ph type="sldNum" sz="quarter" idx="5"/>
          </p:nvPr>
        </p:nvSpPr>
        <p:spPr>
          <a:ln/>
        </p:spPr>
        <p:txBody>
          <a:bodyPr lIns="0" tIns="0" rIns="0" bIns="0" anchor="b" anchorCtr="0">
            <a:noAutofit/>
          </a:bodyPr>
          <a:lstStyle/>
          <a:p>
            <a:pPr lvl="0"/>
            <a:fld id="{797FAAE0-4472-41B8-BE02-3325B7292429}" type="slidenum">
              <a:t>10</a:t>
            </a:fld>
            <a:endParaRPr lang="en-US"/>
          </a:p>
        </p:txBody>
      </p:sp>
      <p:sp>
        <p:nvSpPr>
          <p:cNvPr id="2" name="幻灯片图像占位符 1">
            <a:extLst>
              <a:ext uri="{FF2B5EF4-FFF2-40B4-BE49-F238E27FC236}">
                <a16:creationId xmlns:a16="http://schemas.microsoft.com/office/drawing/2014/main" id="{5B9762AF-1664-4D51-B93A-2E4E45649EC8}"/>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884E0352-8770-4C40-B30C-04F227ABD330}"/>
              </a:ext>
            </a:extLst>
          </p:cNvPr>
          <p:cNvSpPr txBox="1">
            <a:spLocks noGrp="1"/>
          </p:cNvSpPr>
          <p:nvPr>
            <p:ph type="body" sz="quarter" idx="1"/>
          </p:nvPr>
        </p:nvSpPr>
        <p:spPr/>
        <p:txBody>
          <a:bodyPr/>
          <a:lstStyle/>
          <a:p>
            <a:r>
              <a:rPr lang="en-US" sz="2500" dirty="0">
                <a:latin typeface="Albany" pitchFamily="18"/>
                <a:cs typeface="Tahoma" pitchFamily="2"/>
              </a:rPr>
              <a:t>(11.00 – 12.00) However, this approach don’t really scale! By the example shown, we can see that h(x) is called twice, and so as g(x), f(x)… This is quadratic, and it is bad. We need to share the two call of h(x).</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39EEABC0-179E-4F76-9D62-9AB783052BB3}"/>
              </a:ext>
            </a:extLst>
          </p:cNvPr>
          <p:cNvSpPr txBox="1">
            <a:spLocks noGrp="1"/>
          </p:cNvSpPr>
          <p:nvPr>
            <p:ph type="sldNum" sz="quarter" idx="5"/>
          </p:nvPr>
        </p:nvSpPr>
        <p:spPr>
          <a:ln/>
        </p:spPr>
        <p:txBody>
          <a:bodyPr lIns="0" tIns="0" rIns="0" bIns="0" anchor="b" anchorCtr="0">
            <a:noAutofit/>
          </a:bodyPr>
          <a:lstStyle/>
          <a:p>
            <a:pPr lvl="0"/>
            <a:fld id="{FD92263E-6933-40A0-9087-E52684E7937A}" type="slidenum">
              <a:t>11</a:t>
            </a:fld>
            <a:endParaRPr lang="en-US"/>
          </a:p>
        </p:txBody>
      </p:sp>
      <p:sp>
        <p:nvSpPr>
          <p:cNvPr id="2" name="幻灯片图像占位符 1">
            <a:extLst>
              <a:ext uri="{FF2B5EF4-FFF2-40B4-BE49-F238E27FC236}">
                <a16:creationId xmlns:a16="http://schemas.microsoft.com/office/drawing/2014/main" id="{BAD5E5A0-8C1C-4BC0-8E94-B93B62302BA9}"/>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1F30BED6-771A-4F5F-A799-57314688CA78}"/>
              </a:ext>
            </a:extLst>
          </p:cNvPr>
          <p:cNvSpPr txBox="1">
            <a:spLocks noGrp="1"/>
          </p:cNvSpPr>
          <p:nvPr>
            <p:ph type="body" sz="quarter" idx="1"/>
          </p:nvPr>
        </p:nvSpPr>
        <p:spPr/>
        <p:txBody>
          <a:bodyPr/>
          <a:lstStyle/>
          <a:p>
            <a:r>
              <a:rPr lang="en-US" sz="2500" dirty="0">
                <a:latin typeface="Albany" pitchFamily="18"/>
                <a:cs typeface="Tahoma" pitchFamily="2"/>
              </a:rPr>
              <a:t>(12.0 – 13.00) So, looking back, we just give a simplest implementation of Automatic Differentiation. It doesn’t work because it is quadratic to it’s input size. Now we have to find a way to share the intermediate expression so it work.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C5E6090F-97EC-4279-863C-7670FD1B107E}"/>
              </a:ext>
            </a:extLst>
          </p:cNvPr>
          <p:cNvSpPr txBox="1">
            <a:spLocks noGrp="1"/>
          </p:cNvSpPr>
          <p:nvPr>
            <p:ph type="sldNum" sz="quarter" idx="5"/>
          </p:nvPr>
        </p:nvSpPr>
        <p:spPr>
          <a:ln/>
        </p:spPr>
        <p:txBody>
          <a:bodyPr lIns="0" tIns="0" rIns="0" bIns="0" anchor="b" anchorCtr="0">
            <a:noAutofit/>
          </a:bodyPr>
          <a:lstStyle/>
          <a:p>
            <a:pPr lvl="0"/>
            <a:fld id="{DE209B63-FD2E-4D70-BBEA-5FCE1D5CE7E1}" type="slidenum">
              <a:t>12</a:t>
            </a:fld>
            <a:endParaRPr lang="en-US"/>
          </a:p>
        </p:txBody>
      </p:sp>
      <p:sp>
        <p:nvSpPr>
          <p:cNvPr id="2" name="幻灯片图像占位符 1">
            <a:extLst>
              <a:ext uri="{FF2B5EF4-FFF2-40B4-BE49-F238E27FC236}">
                <a16:creationId xmlns:a16="http://schemas.microsoft.com/office/drawing/2014/main" id="{7E5BAD7E-CA3A-4613-A9EA-A8767AB2D17F}"/>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2B63D1C8-CED0-4ED2-8224-73B667F338A3}"/>
              </a:ext>
            </a:extLst>
          </p:cNvPr>
          <p:cNvSpPr txBox="1">
            <a:spLocks noGrp="1"/>
          </p:cNvSpPr>
          <p:nvPr>
            <p:ph type="body" sz="quarter" idx="1"/>
          </p:nvPr>
        </p:nvSpPr>
        <p:spPr/>
        <p:txBody>
          <a:bodyPr/>
          <a:lstStyle/>
          <a:p>
            <a:r>
              <a:rPr lang="en-US" sz="2500" dirty="0">
                <a:latin typeface="Albany" pitchFamily="18"/>
                <a:cs typeface="Tahoma" pitchFamily="2"/>
              </a:rPr>
              <a:t>(13.0 – 15.0) Well, the simplest sharing strategy is to just share every subexpression! We interpret every expression as a pair, with the left hand side being the original value, the right hand side being the derivative of the original value. Our transformation rule is pretty much the same, except we also keep the old expression. The pair is called a Dual Number, and this is Forward Mode Automatic Differentiation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A70F13D1-39BB-4793-B3C0-3345C9EECAC0}"/>
              </a:ext>
            </a:extLst>
          </p:cNvPr>
          <p:cNvSpPr txBox="1">
            <a:spLocks noGrp="1"/>
          </p:cNvSpPr>
          <p:nvPr>
            <p:ph type="sldNum" sz="quarter" idx="5"/>
          </p:nvPr>
        </p:nvSpPr>
        <p:spPr>
          <a:ln/>
        </p:spPr>
        <p:txBody>
          <a:bodyPr lIns="0" tIns="0" rIns="0" bIns="0" anchor="b" anchorCtr="0">
            <a:noAutofit/>
          </a:bodyPr>
          <a:lstStyle/>
          <a:p>
            <a:pPr lvl="0"/>
            <a:fld id="{493487EE-1505-4B11-99BC-F50DF351B3E2}" type="slidenum">
              <a:t>13</a:t>
            </a:fld>
            <a:endParaRPr lang="en-US"/>
          </a:p>
        </p:txBody>
      </p:sp>
      <p:sp>
        <p:nvSpPr>
          <p:cNvPr id="2" name="幻灯片图像占位符 1">
            <a:extLst>
              <a:ext uri="{FF2B5EF4-FFF2-40B4-BE49-F238E27FC236}">
                <a16:creationId xmlns:a16="http://schemas.microsoft.com/office/drawing/2014/main" id="{949FBCBA-524B-4644-B1A6-1ED143A3F100}"/>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CAD86A4F-4786-44CA-8BFF-3781F86129B4}"/>
              </a:ext>
            </a:extLst>
          </p:cNvPr>
          <p:cNvSpPr txBox="1">
            <a:spLocks noGrp="1"/>
          </p:cNvSpPr>
          <p:nvPr>
            <p:ph type="body" sz="quarter" idx="1"/>
          </p:nvPr>
        </p:nvSpPr>
        <p:spPr/>
        <p:txBody>
          <a:bodyPr/>
          <a:lstStyle/>
          <a:p>
            <a:r>
              <a:rPr lang="en-US" sz="2500" dirty="0">
                <a:latin typeface="Albany" pitchFamily="18"/>
                <a:cs typeface="Tahoma" pitchFamily="2"/>
              </a:rPr>
              <a:t>(15.0 – 16.0) So, here is an example of Forward Mode AD, on x square plus 2 x plus 3. It is pretty straight forward, and in the end, we get the derivative same as our original naïve approach.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96E6807-B6B4-4EAE-BFE2-1B57CF6908A5}"/>
              </a:ext>
            </a:extLst>
          </p:cNvPr>
          <p:cNvSpPr txBox="1">
            <a:spLocks noGrp="1"/>
          </p:cNvSpPr>
          <p:nvPr>
            <p:ph type="sldNum" sz="quarter" idx="5"/>
          </p:nvPr>
        </p:nvSpPr>
        <p:spPr>
          <a:ln/>
        </p:spPr>
        <p:txBody>
          <a:bodyPr lIns="0" tIns="0" rIns="0" bIns="0" anchor="b" anchorCtr="0">
            <a:noAutofit/>
          </a:bodyPr>
          <a:lstStyle/>
          <a:p>
            <a:pPr lvl="0"/>
            <a:fld id="{ED29F9D3-78CC-489D-B062-5D77375BBFA1}" type="slidenum">
              <a:t>14</a:t>
            </a:fld>
            <a:endParaRPr lang="en-US"/>
          </a:p>
        </p:txBody>
      </p:sp>
      <p:sp>
        <p:nvSpPr>
          <p:cNvPr id="2" name="幻灯片图像占位符 1">
            <a:extLst>
              <a:ext uri="{FF2B5EF4-FFF2-40B4-BE49-F238E27FC236}">
                <a16:creationId xmlns:a16="http://schemas.microsoft.com/office/drawing/2014/main" id="{A1183C42-0E2A-4911-8EE3-7E29B6CE1E51}"/>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5A8EA21B-3EBA-4FDE-8987-2A6ABD2FA78A}"/>
              </a:ext>
            </a:extLst>
          </p:cNvPr>
          <p:cNvSpPr txBox="1">
            <a:spLocks noGrp="1"/>
          </p:cNvSpPr>
          <p:nvPr>
            <p:ph type="body" sz="quarter" idx="1"/>
          </p:nvPr>
        </p:nvSpPr>
        <p:spPr/>
        <p:txBody>
          <a:bodyPr/>
          <a:lstStyle/>
          <a:p>
            <a:r>
              <a:rPr lang="en-US" sz="2500" dirty="0">
                <a:latin typeface="Albany" pitchFamily="18"/>
                <a:cs typeface="Tahoma" pitchFamily="2"/>
              </a:rPr>
              <a:t>(16.0 – 17.0) And here is how it would look on train. It is pretty much the same.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A726ECD3-9B4B-4967-86B9-6C9BA3B9BED5}"/>
              </a:ext>
            </a:extLst>
          </p:cNvPr>
          <p:cNvSpPr txBox="1">
            <a:spLocks noGrp="1"/>
          </p:cNvSpPr>
          <p:nvPr>
            <p:ph type="sldNum" sz="quarter" idx="5"/>
          </p:nvPr>
        </p:nvSpPr>
        <p:spPr>
          <a:ln/>
        </p:spPr>
        <p:txBody>
          <a:bodyPr lIns="0" tIns="0" rIns="0" bIns="0" anchor="b" anchorCtr="0">
            <a:noAutofit/>
          </a:bodyPr>
          <a:lstStyle/>
          <a:p>
            <a:pPr lvl="0"/>
            <a:fld id="{6253B00E-59C7-427D-AF35-FABEB3450CCB}" type="slidenum">
              <a:t>15</a:t>
            </a:fld>
            <a:endParaRPr lang="en-US"/>
          </a:p>
        </p:txBody>
      </p:sp>
      <p:sp>
        <p:nvSpPr>
          <p:cNvPr id="2" name="幻灯片图像占位符 1">
            <a:extLst>
              <a:ext uri="{FF2B5EF4-FFF2-40B4-BE49-F238E27FC236}">
                <a16:creationId xmlns:a16="http://schemas.microsoft.com/office/drawing/2014/main" id="{44CC8F84-AF1D-4474-9AAF-5381CBC97258}"/>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B2099EEF-A3BC-4771-B197-DF5518C5D139}"/>
              </a:ext>
            </a:extLst>
          </p:cNvPr>
          <p:cNvSpPr txBox="1">
            <a:spLocks noGrp="1"/>
          </p:cNvSpPr>
          <p:nvPr>
            <p:ph type="body" sz="quarter" idx="1"/>
          </p:nvPr>
        </p:nvSpPr>
        <p:spPr/>
        <p:txBody>
          <a:bodyPr/>
          <a:lstStyle/>
          <a:p>
            <a:r>
              <a:rPr lang="en-US" sz="2500" dirty="0">
                <a:latin typeface="Albany" pitchFamily="18"/>
                <a:cs typeface="Tahoma" pitchFamily="2"/>
              </a:rPr>
              <a:t>(17.0 – 19.0) Now remember, Neural Network are program! We want to extend the whole thing onto programming language. </a:t>
            </a:r>
            <a:r>
              <a:rPr lang="en-US" altLang="zh-CN" sz="2500" dirty="0">
                <a:latin typeface="Albany" pitchFamily="18"/>
                <a:cs typeface="Tahoma" pitchFamily="2"/>
              </a:rPr>
              <a:t>How do we do this? I</a:t>
            </a:r>
            <a:r>
              <a:rPr lang="en-US" sz="2500" dirty="0">
                <a:latin typeface="Albany" pitchFamily="18"/>
                <a:cs typeface="Tahoma" pitchFamily="2"/>
              </a:rPr>
              <a:t>f the construct is unrelated to real, for example, lambda, application, or pattern matching on list, we left it unchanged. If the construct is operation on real, we rewrite it to the dual number version.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4D294C21-C77D-4ED2-849B-A5AB12290B80}"/>
              </a:ext>
            </a:extLst>
          </p:cNvPr>
          <p:cNvSpPr txBox="1">
            <a:spLocks noGrp="1"/>
          </p:cNvSpPr>
          <p:nvPr>
            <p:ph type="sldNum" sz="quarter" idx="5"/>
          </p:nvPr>
        </p:nvSpPr>
        <p:spPr>
          <a:ln/>
        </p:spPr>
        <p:txBody>
          <a:bodyPr lIns="0" tIns="0" rIns="0" bIns="0" anchor="b" anchorCtr="0">
            <a:noAutofit/>
          </a:bodyPr>
          <a:lstStyle/>
          <a:p>
            <a:pPr lvl="0"/>
            <a:fld id="{33B16D5E-9A63-4961-A143-8FF79EBE4058}" type="slidenum">
              <a:t>16</a:t>
            </a:fld>
            <a:endParaRPr lang="en-US"/>
          </a:p>
        </p:txBody>
      </p:sp>
      <p:sp>
        <p:nvSpPr>
          <p:cNvPr id="2" name="幻灯片图像占位符 1">
            <a:extLst>
              <a:ext uri="{FF2B5EF4-FFF2-40B4-BE49-F238E27FC236}">
                <a16:creationId xmlns:a16="http://schemas.microsoft.com/office/drawing/2014/main" id="{ECC04ED9-5ADC-4559-8B6C-B6C2FA87BBEF}"/>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A16960D5-49B1-44F2-A118-CF7A6A703DB4}"/>
              </a:ext>
            </a:extLst>
          </p:cNvPr>
          <p:cNvSpPr txBox="1">
            <a:spLocks noGrp="1"/>
          </p:cNvSpPr>
          <p:nvPr>
            <p:ph type="body" sz="quarter"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US" sz="2500" dirty="0">
                <a:latin typeface="Albany" pitchFamily="18"/>
                <a:cs typeface="Tahoma" pitchFamily="2"/>
              </a:rPr>
              <a:t>(19.0 – 21.0) And it work on statically typed language! Suppose we work with Simply Typed Lambda Calculus with Sum type, Product type, Unit, Void and Real, and suppose we implement it in Haskell. The transformation also need to replace every occurrence of real in the type into a Dual Number. So, if we have a term f of real -&gt; real, the transformation will leave us with a term of (</a:t>
            </a:r>
            <a:r>
              <a:rPr lang="en-US" altLang="zh-CN" sz="2500" dirty="0">
                <a:latin typeface="Albany" pitchFamily="18"/>
                <a:cs typeface="Tahoma" pitchFamily="2"/>
              </a:rPr>
              <a:t>real * real) -&gt; (real * real), which is, given me a dual number, with left hand side being some expression x, and right hand side being the derivative of x with respect to an unknown variable, I will return a dual number, with left hand side being f x, and right hand side being the derivative of f x with respect to that unknown variable.</a:t>
            </a:r>
            <a:endParaRPr lang="en-US" sz="2500" dirty="0">
              <a:latin typeface="Albany" pitchFamily="18"/>
              <a:cs typeface="Tahoma" pitchFamily="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1693DA3B-3D7A-4E14-A007-6AFD0CA80018}"/>
              </a:ext>
            </a:extLst>
          </p:cNvPr>
          <p:cNvSpPr txBox="1">
            <a:spLocks noGrp="1"/>
          </p:cNvSpPr>
          <p:nvPr>
            <p:ph type="sldNum" sz="quarter" idx="5"/>
          </p:nvPr>
        </p:nvSpPr>
        <p:spPr>
          <a:ln/>
        </p:spPr>
        <p:txBody>
          <a:bodyPr lIns="0" tIns="0" rIns="0" bIns="0" anchor="b" anchorCtr="0">
            <a:noAutofit/>
          </a:bodyPr>
          <a:lstStyle/>
          <a:p>
            <a:pPr lvl="0"/>
            <a:fld id="{2B014087-99F2-448F-8412-DBF413F22E2B}" type="slidenum">
              <a:t>17</a:t>
            </a:fld>
            <a:endParaRPr lang="en-US"/>
          </a:p>
        </p:txBody>
      </p:sp>
      <p:sp>
        <p:nvSpPr>
          <p:cNvPr id="2" name="幻灯片图像占位符 1">
            <a:extLst>
              <a:ext uri="{FF2B5EF4-FFF2-40B4-BE49-F238E27FC236}">
                <a16:creationId xmlns:a16="http://schemas.microsoft.com/office/drawing/2014/main" id="{D8B90DD5-0DCF-41F3-850D-26A439D889C6}"/>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4F561238-7C09-4A29-A0ED-81A7D86DBC21}"/>
              </a:ext>
            </a:extLst>
          </p:cNvPr>
          <p:cNvSpPr txBox="1">
            <a:spLocks noGrp="1"/>
          </p:cNvSpPr>
          <p:nvPr>
            <p:ph type="body" sz="quarter" idx="1"/>
          </p:nvPr>
        </p:nvSpPr>
        <p:spPr/>
        <p:txBody>
          <a:bodyPr/>
          <a:lstStyle/>
          <a:p>
            <a:r>
              <a:rPr lang="en-US" sz="2500" dirty="0">
                <a:latin typeface="Albany" pitchFamily="18"/>
                <a:cs typeface="Tahoma" pitchFamily="2"/>
              </a:rPr>
              <a:t>(21.0 – 23.0) Now let’s look back. A crucial thing is, we achieve the closure property. That mean, we can take the derivative of anything in the language, and we always get a term in the same language back, instead of a term in another language, or just a Haskell function. That mean in addition to evaluating it, we can take derivative again and again, pretty print the function, or do some optimization on it. Also, everything is typed, and with Finally Tagless, we can reflect the type of the object language, the Simply Typed Lambda Calculus, into Haskell, so we can make sure our Neural Network does not go wrong, when we compile the Haskell code.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E699CB27-6172-4F30-9E19-EE8A6D331440}"/>
              </a:ext>
            </a:extLst>
          </p:cNvPr>
          <p:cNvSpPr txBox="1">
            <a:spLocks noGrp="1"/>
          </p:cNvSpPr>
          <p:nvPr>
            <p:ph type="sldNum" sz="quarter" idx="5"/>
          </p:nvPr>
        </p:nvSpPr>
        <p:spPr>
          <a:ln/>
        </p:spPr>
        <p:txBody>
          <a:bodyPr lIns="0" tIns="0" rIns="0" bIns="0" anchor="b" anchorCtr="0">
            <a:noAutofit/>
          </a:bodyPr>
          <a:lstStyle/>
          <a:p>
            <a:pPr lvl="0"/>
            <a:fld id="{B865AA47-B8B5-45D3-98CE-A68D75A06773}" type="slidenum">
              <a:t>18</a:t>
            </a:fld>
            <a:endParaRPr lang="en-US"/>
          </a:p>
        </p:txBody>
      </p:sp>
      <p:sp>
        <p:nvSpPr>
          <p:cNvPr id="2" name="幻灯片图像占位符 1">
            <a:extLst>
              <a:ext uri="{FF2B5EF4-FFF2-40B4-BE49-F238E27FC236}">
                <a16:creationId xmlns:a16="http://schemas.microsoft.com/office/drawing/2014/main" id="{3E4994D8-3581-4BF7-9360-543E136C9E6D}"/>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A10A1986-EB7B-433D-838F-60988394CD03}"/>
              </a:ext>
            </a:extLst>
          </p:cNvPr>
          <p:cNvSpPr txBox="1">
            <a:spLocks noGrp="1"/>
          </p:cNvSpPr>
          <p:nvPr>
            <p:ph type="body" sz="quarter" idx="1"/>
          </p:nvPr>
        </p:nvSpPr>
        <p:spPr/>
        <p:txBody>
          <a:bodyPr/>
          <a:lstStyle/>
          <a:p>
            <a:r>
              <a:rPr lang="en-US" sz="2500" dirty="0">
                <a:latin typeface="Albany" pitchFamily="18"/>
                <a:cs typeface="Tahoma" pitchFamily="2"/>
              </a:rPr>
              <a:t>(23.0 – 24.0) By introducing product type into the language, we just fix the quadratic problem in our algorithm, now we can look at the next problem: A Neural Network have million of weight, or more, so we need to make our method work on multiple variable, scale it again, and we can implement Neural Network.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A05757FE-2812-4168-8CBA-E4DFD092798B}"/>
              </a:ext>
            </a:extLst>
          </p:cNvPr>
          <p:cNvSpPr txBox="1">
            <a:spLocks noGrp="1"/>
          </p:cNvSpPr>
          <p:nvPr>
            <p:ph type="sldNum" sz="quarter" idx="5"/>
          </p:nvPr>
        </p:nvSpPr>
        <p:spPr>
          <a:ln/>
        </p:spPr>
        <p:txBody>
          <a:bodyPr lIns="0" tIns="0" rIns="0" bIns="0" anchor="b" anchorCtr="0">
            <a:noAutofit/>
          </a:bodyPr>
          <a:lstStyle/>
          <a:p>
            <a:pPr lvl="0"/>
            <a:fld id="{8814B8C3-72C9-49E5-8421-EDFA9190C180}" type="slidenum">
              <a:t>19</a:t>
            </a:fld>
            <a:endParaRPr lang="en-US"/>
          </a:p>
        </p:txBody>
      </p:sp>
      <p:sp>
        <p:nvSpPr>
          <p:cNvPr id="2" name="幻灯片图像占位符 1">
            <a:extLst>
              <a:ext uri="{FF2B5EF4-FFF2-40B4-BE49-F238E27FC236}">
                <a16:creationId xmlns:a16="http://schemas.microsoft.com/office/drawing/2014/main" id="{0B061E5D-A62E-4FC4-B8DE-6A9A74F42AD6}"/>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B24AC035-852D-4D63-A603-58C7CB108FC8}"/>
              </a:ext>
            </a:extLst>
          </p:cNvPr>
          <p:cNvSpPr txBox="1">
            <a:spLocks noGrp="1"/>
          </p:cNvSpPr>
          <p:nvPr>
            <p:ph type="body" sz="quarter" idx="1"/>
          </p:nvPr>
        </p:nvSpPr>
        <p:spPr/>
        <p:txBody>
          <a:bodyPr/>
          <a:lstStyle/>
          <a:p>
            <a:r>
              <a:rPr lang="en-US" sz="2500" dirty="0">
                <a:latin typeface="Albany" pitchFamily="18"/>
                <a:cs typeface="Tahoma" pitchFamily="2"/>
              </a:rPr>
              <a:t>(24.0 – 26.0) Now look at all the dual number rules. (Pause) You might see that they follow a common pattern: the left hand side is the original expression, and the right hand side is either 0, plus, or multiply. This mean we don’t really have to store a Real in the right hand side: we can store anything with 0, plus, and multiply with Real, which we will call scale, in right hand side. If you are mathematically inclined, you should see that this is the definition of a vector space.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484FF293-5B92-4130-BC46-5FA13425640F}"/>
              </a:ext>
            </a:extLst>
          </p:cNvPr>
          <p:cNvSpPr txBox="1">
            <a:spLocks noGrp="1"/>
          </p:cNvSpPr>
          <p:nvPr>
            <p:ph type="sldNum" sz="quarter" idx="5"/>
          </p:nvPr>
        </p:nvSpPr>
        <p:spPr>
          <a:ln/>
        </p:spPr>
        <p:txBody>
          <a:bodyPr lIns="0" tIns="0" rIns="0" bIns="0" anchor="b" anchorCtr="0">
            <a:noAutofit/>
          </a:bodyPr>
          <a:lstStyle/>
          <a:p>
            <a:pPr lvl="0"/>
            <a:fld id="{8DE06125-A367-4A63-9250-D01E77F4F5AE}" type="slidenum">
              <a:t>2</a:t>
            </a:fld>
            <a:endParaRPr lang="en-US"/>
          </a:p>
        </p:txBody>
      </p:sp>
      <p:sp>
        <p:nvSpPr>
          <p:cNvPr id="2" name="幻灯片图像占位符 1">
            <a:extLst>
              <a:ext uri="{FF2B5EF4-FFF2-40B4-BE49-F238E27FC236}">
                <a16:creationId xmlns:a16="http://schemas.microsoft.com/office/drawing/2014/main" id="{6C07F87E-1279-4A8C-B3AF-C5BE472DAC61}"/>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B3D701DF-FE5B-42C0-ACB6-6BC39C78FB75}"/>
              </a:ext>
            </a:extLst>
          </p:cNvPr>
          <p:cNvSpPr txBox="1">
            <a:spLocks noGrp="1"/>
          </p:cNvSpPr>
          <p:nvPr>
            <p:ph type="body" sz="quarter" idx="1"/>
          </p:nvPr>
        </p:nvSpPr>
        <p:spPr/>
        <p:txBody>
          <a:bodyPr/>
          <a:lstStyle/>
          <a:p>
            <a:r>
              <a:rPr lang="en-US" sz="2500" dirty="0">
                <a:latin typeface="Albany" pitchFamily="18"/>
                <a:cs typeface="Tahoma" pitchFamily="2"/>
              </a:rPr>
              <a:t>(0.30 – 1.0) The main idea of the talk is, a Neural Network is just a program. By seeing them as such, we can apply technique from Programming Language, Functional Programming, to help us understand and create Neural Network.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CE3823B2-5DCD-4C1D-80D7-33EF587359FE}"/>
              </a:ext>
            </a:extLst>
          </p:cNvPr>
          <p:cNvSpPr txBox="1">
            <a:spLocks noGrp="1"/>
          </p:cNvSpPr>
          <p:nvPr>
            <p:ph type="sldNum" sz="quarter" idx="5"/>
          </p:nvPr>
        </p:nvSpPr>
        <p:spPr>
          <a:ln/>
        </p:spPr>
        <p:txBody>
          <a:bodyPr lIns="0" tIns="0" rIns="0" bIns="0" anchor="b" anchorCtr="0">
            <a:noAutofit/>
          </a:bodyPr>
          <a:lstStyle/>
          <a:p>
            <a:pPr lvl="0"/>
            <a:fld id="{4E517621-E786-495F-91C8-1E758AB4B46A}" type="slidenum">
              <a:t>20</a:t>
            </a:fld>
            <a:endParaRPr lang="en-US"/>
          </a:p>
        </p:txBody>
      </p:sp>
      <p:sp>
        <p:nvSpPr>
          <p:cNvPr id="2" name="幻灯片图像占位符 1">
            <a:extLst>
              <a:ext uri="{FF2B5EF4-FFF2-40B4-BE49-F238E27FC236}">
                <a16:creationId xmlns:a16="http://schemas.microsoft.com/office/drawing/2014/main" id="{CE12F8DD-8647-4F0F-8500-583FE2A7E5CA}"/>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24D36C35-DD9B-493F-AD77-471FFEC24B1D}"/>
              </a:ext>
            </a:extLst>
          </p:cNvPr>
          <p:cNvSpPr txBox="1">
            <a:spLocks noGrp="1"/>
          </p:cNvSpPr>
          <p:nvPr>
            <p:ph type="body" sz="quarter" idx="1"/>
          </p:nvPr>
        </p:nvSpPr>
        <p:spPr/>
        <p:txBody>
          <a:bodyPr/>
          <a:lstStyle/>
          <a:p>
            <a:r>
              <a:rPr lang="en-US" sz="2500" dirty="0">
                <a:latin typeface="Albany" pitchFamily="18"/>
                <a:cs typeface="Tahoma" pitchFamily="2"/>
              </a:rPr>
              <a:t>(26.0 – 28.0) A lot of type is a vector space. Unit is a vector space, and by using it we will not calculate any derivative. Real is also a vector space, which let us do the default single variable derivative. If we want to do derivative with 2 variable, we just use (R * R) as our vector space. They follow some algebraic law as well: Adding and scaling should equal to scaling on both side and adding. Add is commutative, Add 0 is the identity function, scale with real of 0, or scaling a zero vector, should return 0.</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CDC332A6-6DC9-47EF-B65C-1FD57EE093E1}"/>
              </a:ext>
            </a:extLst>
          </p:cNvPr>
          <p:cNvSpPr txBox="1">
            <a:spLocks noGrp="1"/>
          </p:cNvSpPr>
          <p:nvPr>
            <p:ph type="sldNum" sz="quarter" idx="5"/>
          </p:nvPr>
        </p:nvSpPr>
        <p:spPr>
          <a:ln/>
        </p:spPr>
        <p:txBody>
          <a:bodyPr lIns="0" tIns="0" rIns="0" bIns="0" anchor="b" anchorCtr="0">
            <a:noAutofit/>
          </a:bodyPr>
          <a:lstStyle/>
          <a:p>
            <a:pPr lvl="0"/>
            <a:fld id="{845CBD15-E975-4BDF-8FC4-F9B24B385580}" type="slidenum">
              <a:t>21</a:t>
            </a:fld>
            <a:endParaRPr lang="en-US"/>
          </a:p>
        </p:txBody>
      </p:sp>
      <p:sp>
        <p:nvSpPr>
          <p:cNvPr id="2" name="幻灯片图像占位符 1">
            <a:extLst>
              <a:ext uri="{FF2B5EF4-FFF2-40B4-BE49-F238E27FC236}">
                <a16:creationId xmlns:a16="http://schemas.microsoft.com/office/drawing/2014/main" id="{1A68F5F3-1B7B-4EF8-805D-139EDFA4B770}"/>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EFF6F015-BEF3-49D4-8D68-6FB1D581824B}"/>
              </a:ext>
            </a:extLst>
          </p:cNvPr>
          <p:cNvSpPr txBox="1">
            <a:spLocks noGrp="1"/>
          </p:cNvSpPr>
          <p:nvPr>
            <p:ph type="body" sz="quarter" idx="1"/>
          </p:nvPr>
        </p:nvSpPr>
        <p:spPr/>
        <p:txBody>
          <a:bodyPr/>
          <a:lstStyle/>
          <a:p>
            <a:r>
              <a:rPr lang="en-US" sz="2500" dirty="0">
                <a:latin typeface="Albany" pitchFamily="18"/>
                <a:cs typeface="Tahoma" pitchFamily="2"/>
              </a:rPr>
              <a:t>(28.0 – 29.0) Let’s see a concrete example of multivariate derivative. The left hand side is the original expression, the right hand side is a pair. The left hand side of right hand side is the derivative of the original expression with respect to x, the right hand side of right hand side is derivative with respect to y. As you can verify we get the correct result.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D576FCDC-9C78-4D18-A986-19BB53931155}"/>
              </a:ext>
            </a:extLst>
          </p:cNvPr>
          <p:cNvSpPr txBox="1">
            <a:spLocks noGrp="1"/>
          </p:cNvSpPr>
          <p:nvPr>
            <p:ph type="sldNum" sz="quarter" idx="5"/>
          </p:nvPr>
        </p:nvSpPr>
        <p:spPr>
          <a:ln/>
        </p:spPr>
        <p:txBody>
          <a:bodyPr lIns="0" tIns="0" rIns="0" bIns="0" anchor="b" anchorCtr="0">
            <a:noAutofit/>
          </a:bodyPr>
          <a:lstStyle/>
          <a:p>
            <a:pPr lvl="0"/>
            <a:fld id="{7E6A4CE3-4F26-4EB1-8BBA-094146D2FE51}" type="slidenum">
              <a:t>22</a:t>
            </a:fld>
            <a:endParaRPr lang="en-US"/>
          </a:p>
        </p:txBody>
      </p:sp>
      <p:sp>
        <p:nvSpPr>
          <p:cNvPr id="2" name="幻灯片图像占位符 1">
            <a:extLst>
              <a:ext uri="{FF2B5EF4-FFF2-40B4-BE49-F238E27FC236}">
                <a16:creationId xmlns:a16="http://schemas.microsoft.com/office/drawing/2014/main" id="{742C8F55-63B9-41D3-A197-9F243A196419}"/>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E766A763-EA92-4BB5-937C-8D8B16E41E77}"/>
              </a:ext>
            </a:extLst>
          </p:cNvPr>
          <p:cNvSpPr txBox="1">
            <a:spLocks noGrp="1"/>
          </p:cNvSpPr>
          <p:nvPr>
            <p:ph type="body" sz="quarter" idx="1"/>
          </p:nvPr>
        </p:nvSpPr>
        <p:spPr/>
        <p:txBody>
          <a:bodyPr/>
          <a:lstStyle/>
          <a:p>
            <a:r>
              <a:rPr lang="en-US" sz="2500" dirty="0">
                <a:latin typeface="Albany" pitchFamily="18"/>
                <a:cs typeface="Tahoma" pitchFamily="2"/>
              </a:rPr>
              <a:t>(29.0 – 30.0) By generalizing gradient using type class (or module or abstract data type in other language), I had gone through how to take derivative of multiple variable, but it is not fast enough. We will make it faster, then we can actually implement Neural Network.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8D185474-685B-4D92-8F87-ED7D1D6C3F07}"/>
              </a:ext>
            </a:extLst>
          </p:cNvPr>
          <p:cNvSpPr txBox="1">
            <a:spLocks noGrp="1"/>
          </p:cNvSpPr>
          <p:nvPr>
            <p:ph type="sldNum" sz="quarter" idx="5"/>
          </p:nvPr>
        </p:nvSpPr>
        <p:spPr>
          <a:ln/>
        </p:spPr>
        <p:txBody>
          <a:bodyPr lIns="0" tIns="0" rIns="0" bIns="0" anchor="b" anchorCtr="0">
            <a:noAutofit/>
          </a:bodyPr>
          <a:lstStyle/>
          <a:p>
            <a:pPr lvl="0"/>
            <a:fld id="{EDEAB286-850E-46D3-B759-DAFE3AB05F84}" type="slidenum">
              <a:t>23</a:t>
            </a:fld>
            <a:endParaRPr lang="en-US"/>
          </a:p>
        </p:txBody>
      </p:sp>
      <p:sp>
        <p:nvSpPr>
          <p:cNvPr id="2" name="幻灯片图像占位符 1">
            <a:extLst>
              <a:ext uri="{FF2B5EF4-FFF2-40B4-BE49-F238E27FC236}">
                <a16:creationId xmlns:a16="http://schemas.microsoft.com/office/drawing/2014/main" id="{B41C9873-3EE9-485B-BB5C-AC8399D12B3E}"/>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2048A06B-CCDB-4204-A9BB-A17BCC7EDD79}"/>
              </a:ext>
            </a:extLst>
          </p:cNvPr>
          <p:cNvSpPr txBox="1">
            <a:spLocks noGrp="1"/>
          </p:cNvSpPr>
          <p:nvPr>
            <p:ph type="body" sz="quarter" idx="1"/>
          </p:nvPr>
        </p:nvSpPr>
        <p:spPr/>
        <p:txBody>
          <a:bodyPr/>
          <a:lstStyle/>
          <a:p>
            <a:r>
              <a:rPr lang="en-US" sz="2500" dirty="0">
                <a:latin typeface="Albany" pitchFamily="18"/>
                <a:cs typeface="Tahoma" pitchFamily="2"/>
              </a:rPr>
              <a:t>(30.0 – 32.0) So, why is it not good enough? </a:t>
            </a:r>
            <a:r>
              <a:rPr lang="en-US" altLang="zh-CN" sz="2500" dirty="0">
                <a:latin typeface="Albany" pitchFamily="18"/>
                <a:cs typeface="Tahoma" pitchFamily="2"/>
              </a:rPr>
              <a:t>A Neural Network have million of weight. If we select the vector space to be a million Real, it will be a million time slower. We can try to solve the problem by selecting a closure as the vector space, as shown above. Now, when a scale appear, we don’t need to traverse the data structure, instead we just keep the scale in the parameter. We can always transform a Real -&gt; x into x by applying 1, and we can go the other way by calling scale. Now, operation on one mode, is the same as transforming, and operating in another mode.</a:t>
            </a:r>
            <a:endParaRPr lang="en-US" sz="2500" dirty="0">
              <a:latin typeface="Albany" pitchFamily="18"/>
              <a:cs typeface="Tahoma" pitchFamily="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A8D817C1-4835-4E4D-BB93-0A61AE86CD9B}"/>
              </a:ext>
            </a:extLst>
          </p:cNvPr>
          <p:cNvSpPr txBox="1">
            <a:spLocks noGrp="1"/>
          </p:cNvSpPr>
          <p:nvPr>
            <p:ph type="sldNum" sz="quarter" idx="5"/>
          </p:nvPr>
        </p:nvSpPr>
        <p:spPr>
          <a:ln/>
        </p:spPr>
        <p:txBody>
          <a:bodyPr lIns="0" tIns="0" rIns="0" bIns="0" anchor="b" anchorCtr="0">
            <a:noAutofit/>
          </a:bodyPr>
          <a:lstStyle/>
          <a:p>
            <a:pPr lvl="0"/>
            <a:fld id="{B6645F46-4302-4E73-BD06-74F72DE0EE48}" type="slidenum">
              <a:t>24</a:t>
            </a:fld>
            <a:endParaRPr lang="en-US"/>
          </a:p>
        </p:txBody>
      </p:sp>
      <p:sp>
        <p:nvSpPr>
          <p:cNvPr id="2" name="幻灯片图像占位符 1">
            <a:extLst>
              <a:ext uri="{FF2B5EF4-FFF2-40B4-BE49-F238E27FC236}">
                <a16:creationId xmlns:a16="http://schemas.microsoft.com/office/drawing/2014/main" id="{24755CB5-CED1-46E0-AD96-A8B8DB40A807}"/>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28CC798C-5118-4BBA-989E-8B2B937803A7}"/>
              </a:ext>
            </a:extLst>
          </p:cNvPr>
          <p:cNvSpPr txBox="1">
            <a:spLocks noGrp="1"/>
          </p:cNvSpPr>
          <p:nvPr>
            <p:ph type="body" sz="quarter" idx="1"/>
          </p:nvPr>
        </p:nvSpPr>
        <p:spPr/>
        <p:txBody>
          <a:bodyPr/>
          <a:lstStyle/>
          <a:p>
            <a:r>
              <a:rPr lang="en-US" sz="2500" dirty="0">
                <a:latin typeface="Albany" pitchFamily="18"/>
                <a:cs typeface="Tahoma" pitchFamily="2"/>
              </a:rPr>
              <a:t>(32.0 – 33.0) But our problem is worsen. Now it is exponential! Now, in order to do sharing, we need to compare function. We cant, so we will use Abstract Syntax Tree, AST, as the vector space.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84521B6B-2949-486B-A3F2-FF3AADF0F94C}"/>
              </a:ext>
            </a:extLst>
          </p:cNvPr>
          <p:cNvSpPr txBox="1">
            <a:spLocks noGrp="1"/>
          </p:cNvSpPr>
          <p:nvPr>
            <p:ph type="sldNum" sz="quarter" idx="5"/>
          </p:nvPr>
        </p:nvSpPr>
        <p:spPr>
          <a:ln/>
        </p:spPr>
        <p:txBody>
          <a:bodyPr lIns="0" tIns="0" rIns="0" bIns="0" anchor="b" anchorCtr="0">
            <a:noAutofit/>
          </a:bodyPr>
          <a:lstStyle/>
          <a:p>
            <a:pPr lvl="0"/>
            <a:fld id="{B397955A-FA59-46ED-BFFA-119710801F98}" type="slidenum">
              <a:t>25</a:t>
            </a:fld>
            <a:endParaRPr lang="en-US"/>
          </a:p>
        </p:txBody>
      </p:sp>
      <p:sp>
        <p:nvSpPr>
          <p:cNvPr id="2" name="幻灯片图像占位符 1">
            <a:extLst>
              <a:ext uri="{FF2B5EF4-FFF2-40B4-BE49-F238E27FC236}">
                <a16:creationId xmlns:a16="http://schemas.microsoft.com/office/drawing/2014/main" id="{64465F8C-F4FC-44AD-A8A5-F1646453C5A8}"/>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C3290F89-D9F3-46CD-BE9E-77CD93A588C6}"/>
              </a:ext>
            </a:extLst>
          </p:cNvPr>
          <p:cNvSpPr txBox="1">
            <a:spLocks noGrp="1"/>
          </p:cNvSpPr>
          <p:nvPr>
            <p:ph type="body" sz="quarter" idx="1"/>
          </p:nvPr>
        </p:nvSpPr>
        <p:spPr/>
        <p:txBody>
          <a:bodyPr/>
          <a:lstStyle/>
          <a:p>
            <a:r>
              <a:rPr lang="en-US" sz="2500" dirty="0">
                <a:latin typeface="Albany" pitchFamily="18"/>
                <a:cs typeface="Tahoma" pitchFamily="2"/>
              </a:rPr>
              <a:t>(33.0 – 34.0) Now let us digress a little bit: to support AST we need algebraic data type, and we will implement it as Iso-Recursive data type with Data Type A La Carte. The </a:t>
            </a:r>
            <a:r>
              <a:rPr lang="en-US" sz="2500" dirty="0" err="1">
                <a:latin typeface="Albany" pitchFamily="18"/>
                <a:cs typeface="Tahoma" pitchFamily="2"/>
              </a:rPr>
              <a:t>difftype</a:t>
            </a:r>
            <a:r>
              <a:rPr lang="en-US" sz="2500" dirty="0">
                <a:latin typeface="Albany" pitchFamily="18"/>
                <a:cs typeface="Tahoma" pitchFamily="2"/>
              </a:rPr>
              <a:t> of a Iso-Recursive data type is the diff of it unwrapped. Now this is possibly non terminating, so we stuff it inside a wrapper.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6D94BB09-54B6-456D-9E7F-89270A546099}"/>
              </a:ext>
            </a:extLst>
          </p:cNvPr>
          <p:cNvSpPr txBox="1">
            <a:spLocks noGrp="1"/>
          </p:cNvSpPr>
          <p:nvPr>
            <p:ph type="sldNum" sz="quarter" idx="5"/>
          </p:nvPr>
        </p:nvSpPr>
        <p:spPr>
          <a:ln/>
        </p:spPr>
        <p:txBody>
          <a:bodyPr lIns="0" tIns="0" rIns="0" bIns="0" anchor="b" anchorCtr="0">
            <a:noAutofit/>
          </a:bodyPr>
          <a:lstStyle/>
          <a:p>
            <a:pPr lvl="0"/>
            <a:fld id="{5362B013-56AD-4C95-B6CA-C43F7BAE8B17}" type="slidenum">
              <a:t>26</a:t>
            </a:fld>
            <a:endParaRPr lang="en-US"/>
          </a:p>
        </p:txBody>
      </p:sp>
      <p:sp>
        <p:nvSpPr>
          <p:cNvPr id="2" name="幻灯片图像占位符 1">
            <a:extLst>
              <a:ext uri="{FF2B5EF4-FFF2-40B4-BE49-F238E27FC236}">
                <a16:creationId xmlns:a16="http://schemas.microsoft.com/office/drawing/2014/main" id="{62A58083-93B4-48EA-B1B1-83DE36DC73F7}"/>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0ABC3AE3-CBAC-4DF7-811F-ABEB45A2725F}"/>
              </a:ext>
            </a:extLst>
          </p:cNvPr>
          <p:cNvSpPr txBox="1">
            <a:spLocks noGrp="1"/>
          </p:cNvSpPr>
          <p:nvPr>
            <p:ph type="body" sz="quarter" idx="1"/>
          </p:nvPr>
        </p:nvSpPr>
        <p:spPr/>
        <p:txBody>
          <a:bodyPr/>
          <a:lstStyle/>
          <a:p>
            <a:r>
              <a:rPr lang="en-US" sz="2500" dirty="0">
                <a:latin typeface="Albany" pitchFamily="18"/>
                <a:cs typeface="Tahoma" pitchFamily="2"/>
              </a:rPr>
              <a:t>(34.0 – 37.0) Remember our problem is, we want to represent vector of a lot of variable, without using a big structure. So it seems like we need a way to refer to individual Real in the original structure – a selector. We will call this basis. Basis of Unit is Void, because we cannot get a real from a unit. Basis of Real is Unit, because there are exactly one way to get a weight. Basis of Product Type is a sum type, because we can either go left or go right. And basis of a Vector is just an Integer that is a valid subscript, and we can store it cheaply. Now with a basis, we can make a canonical form, called a FreeVector. A FreeVector is a vector, but again, exponential blowup, so we should build it from a Map whenever possible. Every Vector can be converted to a FreeVector – take some time to try it out in your head.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D7ADECA-A524-4EDC-B7E9-F74F06FC5F4C}"/>
              </a:ext>
            </a:extLst>
          </p:cNvPr>
          <p:cNvSpPr txBox="1">
            <a:spLocks noGrp="1"/>
          </p:cNvSpPr>
          <p:nvPr>
            <p:ph type="sldNum" sz="quarter" idx="5"/>
          </p:nvPr>
        </p:nvSpPr>
        <p:spPr>
          <a:ln/>
        </p:spPr>
        <p:txBody>
          <a:bodyPr lIns="0" tIns="0" rIns="0" bIns="0" anchor="b" anchorCtr="0">
            <a:noAutofit/>
          </a:bodyPr>
          <a:lstStyle/>
          <a:p>
            <a:pPr lvl="0"/>
            <a:fld id="{204A0CE8-3418-4C80-B608-49A08A9DD149}" type="slidenum">
              <a:t>27</a:t>
            </a:fld>
            <a:endParaRPr lang="en-US"/>
          </a:p>
        </p:txBody>
      </p:sp>
      <p:sp>
        <p:nvSpPr>
          <p:cNvPr id="2" name="幻灯片图像占位符 1">
            <a:extLst>
              <a:ext uri="{FF2B5EF4-FFF2-40B4-BE49-F238E27FC236}">
                <a16:creationId xmlns:a16="http://schemas.microsoft.com/office/drawing/2014/main" id="{E0D1F6D3-FBC8-44EE-AF24-E41B337FA8E1}"/>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C5A6F11F-EE10-447B-939B-CF09DE39E3BD}"/>
              </a:ext>
            </a:extLst>
          </p:cNvPr>
          <p:cNvSpPr txBox="1">
            <a:spLocks noGrp="1"/>
          </p:cNvSpPr>
          <p:nvPr>
            <p:ph type="body" sz="quarter" idx="1"/>
          </p:nvPr>
        </p:nvSpPr>
        <p:spPr/>
        <p:txBody>
          <a:bodyPr/>
          <a:lstStyle/>
          <a:p>
            <a:r>
              <a:rPr lang="en-US" sz="2500" dirty="0">
                <a:latin typeface="Albany" pitchFamily="18"/>
                <a:cs typeface="Tahoma" pitchFamily="2"/>
              </a:rPr>
              <a:t>(37.0 – 38.0) Now we can represent the AST, called a TermVector. The construction rule is exactly the vector operation, with a basis, that let us specify a single value of the whole structure. We make TermVector into an F-Algebra by pulling out all the recursive occurrence, just like transforming a explicitly recursive function into one using Y Combinator. And we recover the original expression by calling Y Combinator on the type level. And this is why we need Iso-Recursive type.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45689BB8-96B3-4AA1-899A-63458FD91701}"/>
              </a:ext>
            </a:extLst>
          </p:cNvPr>
          <p:cNvSpPr txBox="1">
            <a:spLocks noGrp="1"/>
          </p:cNvSpPr>
          <p:nvPr>
            <p:ph type="sldNum" sz="quarter" idx="5"/>
          </p:nvPr>
        </p:nvSpPr>
        <p:spPr>
          <a:ln/>
        </p:spPr>
        <p:txBody>
          <a:bodyPr lIns="0" tIns="0" rIns="0" bIns="0" anchor="b" anchorCtr="0">
            <a:noAutofit/>
          </a:bodyPr>
          <a:lstStyle/>
          <a:p>
            <a:pPr lvl="0"/>
            <a:fld id="{E3D48121-7B78-409B-AB86-7C32138FAA81}" type="slidenum">
              <a:t>28</a:t>
            </a:fld>
            <a:endParaRPr lang="en-US"/>
          </a:p>
        </p:txBody>
      </p:sp>
      <p:sp>
        <p:nvSpPr>
          <p:cNvPr id="2" name="幻灯片图像占位符 1">
            <a:extLst>
              <a:ext uri="{FF2B5EF4-FFF2-40B4-BE49-F238E27FC236}">
                <a16:creationId xmlns:a16="http://schemas.microsoft.com/office/drawing/2014/main" id="{27D673A8-E51D-437B-8334-8060D92D1B0C}"/>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FD92DA5F-A378-4F0A-9206-39FDB657265B}"/>
              </a:ext>
            </a:extLst>
          </p:cNvPr>
          <p:cNvSpPr txBox="1">
            <a:spLocks noGrp="1"/>
          </p:cNvSpPr>
          <p:nvPr>
            <p:ph type="body" sz="quarter" idx="1"/>
          </p:nvPr>
        </p:nvSpPr>
        <p:spPr/>
        <p:txBody>
          <a:bodyPr/>
          <a:lstStyle/>
          <a:p>
            <a:r>
              <a:rPr lang="en-US" sz="2500" dirty="0">
                <a:latin typeface="Albany" pitchFamily="18"/>
                <a:cs typeface="Tahoma" pitchFamily="2"/>
              </a:rPr>
              <a:t>(38.0 – 39.0) Now TermVector is a Vector. It is still exponential, but the problem is simpler: the size is exponential, and if we can reduce the size we are good. We need to share intermediate expression by turning it from an AST to a direct acyclic graph, DAG.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6469688-88DC-41B6-A42C-74E8B058890E}"/>
              </a:ext>
            </a:extLst>
          </p:cNvPr>
          <p:cNvSpPr txBox="1">
            <a:spLocks noGrp="1"/>
          </p:cNvSpPr>
          <p:nvPr>
            <p:ph type="sldNum" sz="quarter" idx="5"/>
          </p:nvPr>
        </p:nvSpPr>
        <p:spPr>
          <a:ln/>
        </p:spPr>
        <p:txBody>
          <a:bodyPr lIns="0" tIns="0" rIns="0" bIns="0" anchor="b" anchorCtr="0">
            <a:noAutofit/>
          </a:bodyPr>
          <a:lstStyle/>
          <a:p>
            <a:pPr lvl="0"/>
            <a:fld id="{9BCA4097-70BC-450F-B9E8-CEC8E74993A3}" type="slidenum">
              <a:t>29</a:t>
            </a:fld>
            <a:endParaRPr lang="en-US"/>
          </a:p>
        </p:txBody>
      </p:sp>
      <p:sp>
        <p:nvSpPr>
          <p:cNvPr id="2" name="幻灯片图像占位符 1">
            <a:extLst>
              <a:ext uri="{FF2B5EF4-FFF2-40B4-BE49-F238E27FC236}">
                <a16:creationId xmlns:a16="http://schemas.microsoft.com/office/drawing/2014/main" id="{85DA81E8-D141-42A0-8A14-8B724092F156}"/>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E2B27E34-AEBC-4732-8F58-5517308195FC}"/>
              </a:ext>
            </a:extLst>
          </p:cNvPr>
          <p:cNvSpPr txBox="1">
            <a:spLocks noGrp="1"/>
          </p:cNvSpPr>
          <p:nvPr>
            <p:ph type="body" sz="quarter"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US" sz="2500" dirty="0">
                <a:latin typeface="Albany" pitchFamily="18"/>
                <a:cs typeface="Tahoma" pitchFamily="2"/>
              </a:rPr>
              <a:t>(39.0 – 41.0) Following the paper mention above, we select the vector space as </a:t>
            </a:r>
            <a:r>
              <a:rPr lang="en-US" sz="2800" dirty="0"/>
              <a:t>State (Bimap (TermVectorF </a:t>
            </a:r>
            <a:r>
              <a:rPr lang="en-US" sz="2800" i="1" dirty="0"/>
              <a:t>b</a:t>
            </a:r>
            <a:r>
              <a:rPr lang="en-US" sz="2800" dirty="0"/>
              <a:t> Int) Int) Int</a:t>
            </a:r>
            <a:r>
              <a:rPr lang="en-US" sz="2500" dirty="0">
                <a:latin typeface="Albany" pitchFamily="18"/>
                <a:cs typeface="Tahoma" pitchFamily="2"/>
              </a:rPr>
              <a:t>. Bimap is a bidirectional map: given left hand side we can get right hand side, given right hand side we can get left hand side. Bimap (TermVectorF b Int) Int is the environment, Int is pointer to the environment, and </a:t>
            </a:r>
            <a:r>
              <a:rPr lang="en-US" sz="2800" dirty="0">
                <a:latin typeface="Albany" pitchFamily="18"/>
                <a:cs typeface="Tahoma" pitchFamily="2"/>
              </a:rPr>
              <a:t>TermVectorF b Int is the AST. But instead of having itself as child, it have more pointer, so it is shared. And every time we want to construct an AST, we check whether it is in the environment. Only when it is not inside, we will construct it, and add it to the environment. We will return pointer of that AST.</a:t>
            </a:r>
            <a:endParaRPr lang="en-US" sz="28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7047EEAB-1797-4583-B2D7-8ABFDA2A4381}"/>
              </a:ext>
            </a:extLst>
          </p:cNvPr>
          <p:cNvSpPr txBox="1">
            <a:spLocks noGrp="1"/>
          </p:cNvSpPr>
          <p:nvPr>
            <p:ph type="sldNum" sz="quarter" idx="5"/>
          </p:nvPr>
        </p:nvSpPr>
        <p:spPr>
          <a:ln/>
        </p:spPr>
        <p:txBody>
          <a:bodyPr lIns="0" tIns="0" rIns="0" bIns="0" anchor="b" anchorCtr="0">
            <a:noAutofit/>
          </a:bodyPr>
          <a:lstStyle/>
          <a:p>
            <a:pPr lvl="0"/>
            <a:fld id="{AD0DF6A4-BAA8-4003-B0F5-2BAD042C153A}" type="slidenum">
              <a:t>3</a:t>
            </a:fld>
            <a:endParaRPr lang="en-US"/>
          </a:p>
        </p:txBody>
      </p:sp>
      <p:sp>
        <p:nvSpPr>
          <p:cNvPr id="2" name="幻灯片图像占位符 1">
            <a:extLst>
              <a:ext uri="{FF2B5EF4-FFF2-40B4-BE49-F238E27FC236}">
                <a16:creationId xmlns:a16="http://schemas.microsoft.com/office/drawing/2014/main" id="{3E07C579-1D30-45C6-BD3C-823493DFA4F7}"/>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C5B752B4-3D4B-414C-863C-772F086B4979}"/>
              </a:ext>
            </a:extLst>
          </p:cNvPr>
          <p:cNvSpPr txBox="1">
            <a:spLocks noGrp="1"/>
          </p:cNvSpPr>
          <p:nvPr>
            <p:ph type="body" sz="quarter" idx="1"/>
          </p:nvPr>
        </p:nvSpPr>
        <p:spPr/>
        <p:txBody>
          <a:bodyPr/>
          <a:lstStyle/>
          <a:p>
            <a:r>
              <a:rPr lang="en-US" sz="2500" dirty="0">
                <a:latin typeface="Albany" pitchFamily="18"/>
                <a:cs typeface="Tahoma" pitchFamily="2"/>
              </a:rPr>
              <a:t>(1.0 – 4.0) So, what is a Neural Network? As I said, it is just a program. And how do we use it to do all sort of task? We run the program. But, the Neural Network is a special program – it contain some implicit parameters, of type Double, called weight. The task of Deep Learning, is to find the best weight for the Neural Network. But how? Suppose we have a measure of how good our weight for the Neural Network is, one approach is to assign the weight some random value, and for each of the weight, tweak them in the direction that will increase the score. Repeat tweaking, and we should be in a local maxima. This is called </a:t>
            </a:r>
            <a:r>
              <a:rPr lang="en-US" altLang="zh-CN" sz="2500" dirty="0">
                <a:latin typeface="Albany" pitchFamily="18"/>
                <a:cs typeface="Tahoma" pitchFamily="2"/>
              </a:rPr>
              <a:t>gradient descent, and it’s variant is commonly used in Deep Learning.</a:t>
            </a:r>
            <a:endParaRPr lang="en-US" sz="2500" dirty="0">
              <a:latin typeface="Albany" pitchFamily="18"/>
              <a:cs typeface="Tahoma" pitchFamily="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5BDFA51-37EC-4030-9C93-1B3E64DCCA6F}"/>
              </a:ext>
            </a:extLst>
          </p:cNvPr>
          <p:cNvSpPr txBox="1">
            <a:spLocks noGrp="1"/>
          </p:cNvSpPr>
          <p:nvPr>
            <p:ph type="sldNum" sz="quarter" idx="5"/>
          </p:nvPr>
        </p:nvSpPr>
        <p:spPr>
          <a:ln/>
        </p:spPr>
        <p:txBody>
          <a:bodyPr lIns="0" tIns="0" rIns="0" bIns="0" anchor="b" anchorCtr="0">
            <a:noAutofit/>
          </a:bodyPr>
          <a:lstStyle/>
          <a:p>
            <a:pPr lvl="0"/>
            <a:fld id="{133A25EA-86AB-4FEE-9B85-1182E12FACEF}" type="slidenum">
              <a:t>30</a:t>
            </a:fld>
            <a:endParaRPr lang="en-US"/>
          </a:p>
        </p:txBody>
      </p:sp>
      <p:sp>
        <p:nvSpPr>
          <p:cNvPr id="2" name="幻灯片图像占位符 1">
            <a:extLst>
              <a:ext uri="{FF2B5EF4-FFF2-40B4-BE49-F238E27FC236}">
                <a16:creationId xmlns:a16="http://schemas.microsoft.com/office/drawing/2014/main" id="{79746D62-E4CF-4DFA-815F-55E571E17FD3}"/>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D8E03C4A-14B2-4CAE-9F6D-1584D2ED4164}"/>
              </a:ext>
            </a:extLst>
          </p:cNvPr>
          <p:cNvSpPr txBox="1">
            <a:spLocks noGrp="1"/>
          </p:cNvSpPr>
          <p:nvPr>
            <p:ph type="body" sz="quarter" idx="1"/>
          </p:nvPr>
        </p:nvSpPr>
        <p:spPr/>
        <p:txBody>
          <a:bodyPr/>
          <a:lstStyle/>
          <a:p>
            <a:r>
              <a:rPr lang="en-US" sz="2500" dirty="0">
                <a:latin typeface="Albany" pitchFamily="18"/>
                <a:cs typeface="Tahoma" pitchFamily="2"/>
              </a:rPr>
              <a:t>(41.0 – 43.0) How do we convert it into a FreeVector of b? We insert the empty environment, which mean no expression is ever constructed. The left hand side of the result is the final environment, and the right hand side is the pointer to the expression. We then create a map of int to real, which goes from pointer of AST to the scaling value it accumulated, formally called sensitivity. The map of int to real is formally called Wengert List. Start from the pointer to the expression, we recurse on it, return a FreeVectorBuilder, and update the Wengert List.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375DBE7C-D590-4C12-A8D0-973A54CD1D02}"/>
              </a:ext>
            </a:extLst>
          </p:cNvPr>
          <p:cNvSpPr txBox="1">
            <a:spLocks noGrp="1"/>
          </p:cNvSpPr>
          <p:nvPr>
            <p:ph type="sldNum" sz="quarter" idx="5"/>
          </p:nvPr>
        </p:nvSpPr>
        <p:spPr>
          <a:ln/>
        </p:spPr>
        <p:txBody>
          <a:bodyPr lIns="0" tIns="0" rIns="0" bIns="0" anchor="b" anchorCtr="0">
            <a:noAutofit/>
          </a:bodyPr>
          <a:lstStyle/>
          <a:p>
            <a:pPr lvl="0"/>
            <a:fld id="{539C31D2-8BAC-473A-AB67-DF26791EC5EA}" type="slidenum">
              <a:t>31</a:t>
            </a:fld>
            <a:endParaRPr lang="en-US"/>
          </a:p>
        </p:txBody>
      </p:sp>
      <p:sp>
        <p:nvSpPr>
          <p:cNvPr id="2" name="幻灯片图像占位符 1">
            <a:extLst>
              <a:ext uri="{FF2B5EF4-FFF2-40B4-BE49-F238E27FC236}">
                <a16:creationId xmlns:a16="http://schemas.microsoft.com/office/drawing/2014/main" id="{68F4C404-A006-48DC-8E4F-8B29AC294C92}"/>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68939896-FB2E-43DB-B0B5-33BB12107F91}"/>
              </a:ext>
            </a:extLst>
          </p:cNvPr>
          <p:cNvSpPr txBox="1">
            <a:spLocks noGrp="1"/>
          </p:cNvSpPr>
          <p:nvPr>
            <p:ph type="body" sz="quarter" idx="1"/>
          </p:nvPr>
        </p:nvSpPr>
        <p:spPr/>
        <p:txBody>
          <a:bodyPr/>
          <a:lstStyle/>
          <a:p>
            <a:r>
              <a:rPr lang="en-US" sz="2500" dirty="0">
                <a:latin typeface="Albany" pitchFamily="18"/>
                <a:cs typeface="Tahoma" pitchFamily="2"/>
              </a:rPr>
              <a:t>(43.0 – 44.0) During the recursion, we get the actual AST from the pointer, pattern match on it. If it is zero or basis it get returned directly. If it is plus or </a:t>
            </a:r>
            <a:r>
              <a:rPr lang="en-US" sz="2500" dirty="0" err="1">
                <a:latin typeface="Albany" pitchFamily="18"/>
                <a:cs typeface="Tahoma" pitchFamily="2"/>
              </a:rPr>
              <a:t>mult</a:t>
            </a:r>
            <a:r>
              <a:rPr lang="en-US" sz="2500" dirty="0">
                <a:latin typeface="Albany" pitchFamily="18"/>
                <a:cs typeface="Tahoma" pitchFamily="2"/>
              </a:rPr>
              <a:t> we propagate the sensitivity. Finally we recurse and add the two builder until zero, the end of the Wengert list is reached. The Builder is turn into FreeVector, and we are done.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8B103531-613B-4B29-A7D8-5506D26A3FEC}"/>
              </a:ext>
            </a:extLst>
          </p:cNvPr>
          <p:cNvSpPr txBox="1">
            <a:spLocks noGrp="1"/>
          </p:cNvSpPr>
          <p:nvPr>
            <p:ph type="sldNum" sz="quarter" idx="5"/>
          </p:nvPr>
        </p:nvSpPr>
        <p:spPr>
          <a:ln/>
        </p:spPr>
        <p:txBody>
          <a:bodyPr lIns="0" tIns="0" rIns="0" bIns="0" anchor="b" anchorCtr="0">
            <a:noAutofit/>
          </a:bodyPr>
          <a:lstStyle/>
          <a:p>
            <a:pPr lvl="0"/>
            <a:fld id="{90527AFF-0B0C-4873-9404-B61D2B35D104}" type="slidenum">
              <a:t>32</a:t>
            </a:fld>
            <a:endParaRPr lang="en-US"/>
          </a:p>
        </p:txBody>
      </p:sp>
      <p:sp>
        <p:nvSpPr>
          <p:cNvPr id="2" name="幻灯片图像占位符 1">
            <a:extLst>
              <a:ext uri="{FF2B5EF4-FFF2-40B4-BE49-F238E27FC236}">
                <a16:creationId xmlns:a16="http://schemas.microsoft.com/office/drawing/2014/main" id="{CD16EF65-D5B9-4F1D-A0BB-0C96B047BB8E}"/>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77BBADC8-0241-425F-8FB5-639153FEC16F}"/>
              </a:ext>
            </a:extLst>
          </p:cNvPr>
          <p:cNvSpPr txBox="1">
            <a:spLocks noGrp="1"/>
          </p:cNvSpPr>
          <p:nvPr>
            <p:ph type="body" sz="quarter" idx="1"/>
          </p:nvPr>
        </p:nvSpPr>
        <p:spPr/>
        <p:txBody>
          <a:bodyPr/>
          <a:lstStyle/>
          <a:p>
            <a:r>
              <a:rPr lang="en-US" sz="2500" dirty="0">
                <a:latin typeface="Albany" pitchFamily="18"/>
                <a:cs typeface="Tahoma" pitchFamily="2"/>
              </a:rPr>
              <a:t>(44.0 – 44.30) That is a long way. We invented a domain specific language inside DDF and use hash-</a:t>
            </a:r>
            <a:r>
              <a:rPr lang="en-US" sz="2500" dirty="0" err="1">
                <a:latin typeface="Albany" pitchFamily="18"/>
                <a:cs typeface="Tahoma" pitchFamily="2"/>
              </a:rPr>
              <a:t>consing</a:t>
            </a:r>
            <a:r>
              <a:rPr lang="en-US" sz="2500" dirty="0">
                <a:latin typeface="Albany" pitchFamily="18"/>
                <a:cs typeface="Tahoma" pitchFamily="2"/>
              </a:rPr>
              <a:t> on it, and finally get derivative working, it is finally time to implement Neural Network!</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DA2535C-2E38-497C-8690-618BD0094B9A}"/>
              </a:ext>
            </a:extLst>
          </p:cNvPr>
          <p:cNvSpPr txBox="1">
            <a:spLocks noGrp="1"/>
          </p:cNvSpPr>
          <p:nvPr>
            <p:ph type="sldNum" sz="quarter" idx="5"/>
          </p:nvPr>
        </p:nvSpPr>
        <p:spPr>
          <a:ln/>
        </p:spPr>
        <p:txBody>
          <a:bodyPr lIns="0" tIns="0" rIns="0" bIns="0" anchor="b" anchorCtr="0">
            <a:noAutofit/>
          </a:bodyPr>
          <a:lstStyle/>
          <a:p>
            <a:pPr lvl="0"/>
            <a:fld id="{916D9BCB-553B-445E-93BC-71E6F7CC2858}" type="slidenum">
              <a:t>33</a:t>
            </a:fld>
            <a:endParaRPr lang="en-US"/>
          </a:p>
        </p:txBody>
      </p:sp>
      <p:sp>
        <p:nvSpPr>
          <p:cNvPr id="2" name="幻灯片图像占位符 1">
            <a:extLst>
              <a:ext uri="{FF2B5EF4-FFF2-40B4-BE49-F238E27FC236}">
                <a16:creationId xmlns:a16="http://schemas.microsoft.com/office/drawing/2014/main" id="{F95ADF3C-B37D-49A7-8A36-4649F5EF9A7B}"/>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D2853F98-E88B-470E-81F2-1F915BC7D8EC}"/>
              </a:ext>
            </a:extLst>
          </p:cNvPr>
          <p:cNvSpPr txBox="1">
            <a:spLocks noGrp="1"/>
          </p:cNvSpPr>
          <p:nvPr>
            <p:ph type="body" sz="quarter" idx="1"/>
          </p:nvPr>
        </p:nvSpPr>
        <p:spPr/>
        <p:txBody>
          <a:bodyPr/>
          <a:lstStyle/>
          <a:p>
            <a:r>
              <a:rPr lang="en-US" sz="2500" dirty="0">
                <a:latin typeface="Albany" pitchFamily="18"/>
                <a:cs typeface="Tahoma" pitchFamily="2"/>
              </a:rPr>
              <a:t>(44.30 – 45.30) Recall that a NN is a program with implicit variable, weight. We will represent weight as existential type. And indeed, we can implement NN as another Finally Tagless Interpreter in DDF, the repository for all the code in the talk. A good thing of Functional Programming is, we have compositionality: if we have a NN of type x -&gt; y, and NN of type x, we can get NN of type y, by choosing the existential type as the product of those two existential type.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41DB685F-46AE-4303-B76C-29CA0C6D104F}"/>
              </a:ext>
            </a:extLst>
          </p:cNvPr>
          <p:cNvSpPr txBox="1">
            <a:spLocks noGrp="1"/>
          </p:cNvSpPr>
          <p:nvPr>
            <p:ph type="sldNum" sz="quarter" idx="5"/>
          </p:nvPr>
        </p:nvSpPr>
        <p:spPr>
          <a:ln/>
        </p:spPr>
        <p:txBody>
          <a:bodyPr lIns="0" tIns="0" rIns="0" bIns="0" anchor="b" anchorCtr="0">
            <a:noAutofit/>
          </a:bodyPr>
          <a:lstStyle/>
          <a:p>
            <a:pPr lvl="0"/>
            <a:fld id="{1B0D61D2-5EE0-4927-A06E-77D02CDC5E23}" type="slidenum">
              <a:t>34</a:t>
            </a:fld>
            <a:endParaRPr lang="en-US"/>
          </a:p>
        </p:txBody>
      </p:sp>
      <p:sp>
        <p:nvSpPr>
          <p:cNvPr id="2" name="幻灯片图像占位符 1">
            <a:extLst>
              <a:ext uri="{FF2B5EF4-FFF2-40B4-BE49-F238E27FC236}">
                <a16:creationId xmlns:a16="http://schemas.microsoft.com/office/drawing/2014/main" id="{D29BD1E7-3EF5-46C4-81DC-07AFB2BD012C}"/>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BA7816E3-1CDC-4FC3-A785-003132064F48}"/>
              </a:ext>
            </a:extLst>
          </p:cNvPr>
          <p:cNvSpPr txBox="1">
            <a:spLocks noGrp="1"/>
          </p:cNvSpPr>
          <p:nvPr>
            <p:ph type="body" sz="quarter" idx="1"/>
          </p:nvPr>
        </p:nvSpPr>
        <p:spPr/>
        <p:txBody>
          <a:bodyPr/>
          <a:lstStyle/>
          <a:p>
            <a:r>
              <a:rPr lang="en-US" sz="2500" dirty="0">
                <a:latin typeface="Albany" pitchFamily="18"/>
                <a:cs typeface="Tahoma" pitchFamily="2"/>
              </a:rPr>
              <a:t>(45.30 – 46.30) Now we have weight, which is NN of Real, by choosing the existential type as Real, and the term as id. We also have sigmoid, bias, scale, with those we can have Neuron, and by composing a few Neuron we get our </a:t>
            </a:r>
            <a:r>
              <a:rPr lang="en-US" sz="2500" dirty="0" err="1">
                <a:latin typeface="Albany" pitchFamily="18"/>
                <a:cs typeface="Tahoma" pitchFamily="2"/>
              </a:rPr>
              <a:t>xor</a:t>
            </a:r>
            <a:r>
              <a:rPr lang="en-US" sz="2500" dirty="0">
                <a:latin typeface="Albany" pitchFamily="18"/>
                <a:cs typeface="Tahoma" pitchFamily="2"/>
              </a:rPr>
              <a:t> network. We can also define loss by evaluating the network on some data point, and calculate the difference. Applying </a:t>
            </a:r>
            <a:r>
              <a:rPr lang="en-US" sz="2500" dirty="0" err="1">
                <a:latin typeface="Albany" pitchFamily="18"/>
                <a:cs typeface="Tahoma" pitchFamily="2"/>
              </a:rPr>
              <a:t>xor</a:t>
            </a:r>
            <a:r>
              <a:rPr lang="en-US" sz="2500" dirty="0">
                <a:latin typeface="Albany" pitchFamily="18"/>
                <a:cs typeface="Tahoma" pitchFamily="2"/>
              </a:rPr>
              <a:t> to loss, we get a NN of Real, which is a function from Weight to Real, just what we need.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AF57D4F3-50BF-4CAF-A0F9-BBAFAAA85410}"/>
              </a:ext>
            </a:extLst>
          </p:cNvPr>
          <p:cNvSpPr txBox="1">
            <a:spLocks noGrp="1"/>
          </p:cNvSpPr>
          <p:nvPr>
            <p:ph type="sldNum" sz="quarter" idx="5"/>
          </p:nvPr>
        </p:nvSpPr>
        <p:spPr>
          <a:ln/>
        </p:spPr>
        <p:txBody>
          <a:bodyPr lIns="0" tIns="0" rIns="0" bIns="0" anchor="b" anchorCtr="0">
            <a:noAutofit/>
          </a:bodyPr>
          <a:lstStyle/>
          <a:p>
            <a:pPr lvl="0"/>
            <a:fld id="{F6D44F84-8937-4B8D-A9A9-7DF88F7EA22E}" type="slidenum">
              <a:t>35</a:t>
            </a:fld>
            <a:endParaRPr lang="en-US"/>
          </a:p>
        </p:txBody>
      </p:sp>
      <p:sp>
        <p:nvSpPr>
          <p:cNvPr id="2" name="幻灯片图像占位符 1">
            <a:extLst>
              <a:ext uri="{FF2B5EF4-FFF2-40B4-BE49-F238E27FC236}">
                <a16:creationId xmlns:a16="http://schemas.microsoft.com/office/drawing/2014/main" id="{6032C63C-6860-43E4-8E80-4D5F9C4FFC88}"/>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28B17C4D-9F9B-4228-B054-B01C2C42CEBA}"/>
              </a:ext>
            </a:extLst>
          </p:cNvPr>
          <p:cNvSpPr txBox="1">
            <a:spLocks noGrp="1"/>
          </p:cNvSpPr>
          <p:nvPr>
            <p:ph type="body" sz="quarter" idx="1"/>
          </p:nvPr>
        </p:nvSpPr>
        <p:spPr/>
        <p:txBody>
          <a:bodyPr/>
          <a:lstStyle/>
          <a:p>
            <a:r>
              <a:rPr lang="en-US" sz="2500" dirty="0">
                <a:latin typeface="Albany" pitchFamily="18"/>
                <a:cs typeface="Tahoma" pitchFamily="2"/>
              </a:rPr>
              <a:t>(46.30 – 47.0) Now I have talk about how to implement Neural Network using </a:t>
            </a:r>
            <a:r>
              <a:rPr lang="en-US" sz="2500">
                <a:latin typeface="Albany" pitchFamily="18"/>
                <a:cs typeface="Tahoma" pitchFamily="2"/>
              </a:rPr>
              <a:t>existential type, </a:t>
            </a:r>
            <a:r>
              <a:rPr lang="en-US" sz="2500" dirty="0">
                <a:latin typeface="Albany" pitchFamily="18"/>
                <a:cs typeface="Tahoma" pitchFamily="2"/>
              </a:rPr>
              <a:t>maybe we should step back, and think: “what actually is the derivative of a function? Doesn’t derivative only make sense on real?” The rest of the talk is going to be more technical, so don’t worry if you cant understand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US" sz="2000" dirty="0">
                <a:latin typeface="Albany" pitchFamily="18"/>
                <a:cs typeface="Tahoma" pitchFamily="2"/>
              </a:rPr>
              <a:t>(47.0 – 48.0) Now the thing is, there isn’t a naïve meaning! The language is not suited for meaning of AD, so we create a new language for that, and denote term in old language to term in new language. In the new language, every real can depend on an unknown implicit variable.</a:t>
            </a:r>
          </a:p>
          <a:p>
            <a:endParaRPr lang="en-US" dirty="0"/>
          </a:p>
        </p:txBody>
      </p:sp>
      <p:sp>
        <p:nvSpPr>
          <p:cNvPr id="4" name="灯片编号占位符 3"/>
          <p:cNvSpPr>
            <a:spLocks noGrp="1"/>
          </p:cNvSpPr>
          <p:nvPr>
            <p:ph type="sldNum" sz="quarter" idx="10"/>
          </p:nvPr>
        </p:nvSpPr>
        <p:spPr/>
        <p:txBody>
          <a:bodyPr/>
          <a:lstStyle/>
          <a:p>
            <a:pPr lvl="0"/>
            <a:fld id="{05DE6BAF-0150-4AA7-9204-2439C621E29A}" type="slidenum">
              <a:rPr lang="en-US" smtClean="0"/>
              <a:t>36</a:t>
            </a:fld>
            <a:endParaRPr lang="en-US"/>
          </a:p>
        </p:txBody>
      </p:sp>
    </p:spTree>
    <p:extLst>
      <p:ext uri="{BB962C8B-B14F-4D97-AF65-F5344CB8AC3E}">
        <p14:creationId xmlns:p14="http://schemas.microsoft.com/office/powerpoint/2010/main" val="550946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78D231F1-6D8A-43EE-A654-92985FB7F165}"/>
              </a:ext>
            </a:extLst>
          </p:cNvPr>
          <p:cNvSpPr txBox="1">
            <a:spLocks noGrp="1"/>
          </p:cNvSpPr>
          <p:nvPr>
            <p:ph type="sldNum" sz="quarter" idx="5"/>
          </p:nvPr>
        </p:nvSpPr>
        <p:spPr>
          <a:ln/>
        </p:spPr>
        <p:txBody>
          <a:bodyPr lIns="0" tIns="0" rIns="0" bIns="0" anchor="b" anchorCtr="0">
            <a:noAutofit/>
          </a:bodyPr>
          <a:lstStyle/>
          <a:p>
            <a:pPr lvl="0"/>
            <a:fld id="{7C340EFB-11AA-4A35-8F02-439FC1BCA77D}" type="slidenum">
              <a:t>37</a:t>
            </a:fld>
            <a:endParaRPr lang="en-US"/>
          </a:p>
        </p:txBody>
      </p:sp>
      <p:sp>
        <p:nvSpPr>
          <p:cNvPr id="2" name="幻灯片图像占位符 1">
            <a:extLst>
              <a:ext uri="{FF2B5EF4-FFF2-40B4-BE49-F238E27FC236}">
                <a16:creationId xmlns:a16="http://schemas.microsoft.com/office/drawing/2014/main" id="{626B5D6D-A425-4A21-9992-6071771B92F0}"/>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7DF6071E-4E95-4DE9-8A1C-93749588B87E}"/>
              </a:ext>
            </a:extLst>
          </p:cNvPr>
          <p:cNvSpPr txBox="1">
            <a:spLocks noGrp="1"/>
          </p:cNvSpPr>
          <p:nvPr>
            <p:ph type="body" sz="quarter" idx="1"/>
          </p:nvPr>
        </p:nvSpPr>
        <p:spPr/>
        <p:txBody>
          <a:bodyPr/>
          <a:lstStyle/>
          <a:p>
            <a:r>
              <a:rPr lang="en-US" sz="2500" dirty="0">
                <a:latin typeface="Albany" pitchFamily="18"/>
                <a:cs typeface="Tahoma" pitchFamily="2"/>
              </a:rPr>
              <a:t>(48.0 – 49.0) Now we give the logical relation. It is pretty standard for sum type, product type, unit, void and arrow.</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CEEF2F47-1F4C-47BA-BF7A-4839E86C017B}"/>
              </a:ext>
            </a:extLst>
          </p:cNvPr>
          <p:cNvSpPr txBox="1">
            <a:spLocks noGrp="1"/>
          </p:cNvSpPr>
          <p:nvPr>
            <p:ph type="sldNum" sz="quarter" idx="5"/>
          </p:nvPr>
        </p:nvSpPr>
        <p:spPr>
          <a:ln/>
        </p:spPr>
        <p:txBody>
          <a:bodyPr lIns="0" tIns="0" rIns="0" bIns="0" anchor="b" anchorCtr="0">
            <a:noAutofit/>
          </a:bodyPr>
          <a:lstStyle/>
          <a:p>
            <a:pPr lvl="0"/>
            <a:fld id="{FE8DD65B-36CD-4B0D-80DE-37374320B2E7}" type="slidenum">
              <a:t>38</a:t>
            </a:fld>
            <a:endParaRPr lang="en-US"/>
          </a:p>
        </p:txBody>
      </p:sp>
      <p:sp>
        <p:nvSpPr>
          <p:cNvPr id="2" name="幻灯片图像占位符 1">
            <a:extLst>
              <a:ext uri="{FF2B5EF4-FFF2-40B4-BE49-F238E27FC236}">
                <a16:creationId xmlns:a16="http://schemas.microsoft.com/office/drawing/2014/main" id="{BF75A8AF-A8ED-4661-B203-CF5D963FFD6C}"/>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C7248003-D8DE-4BD8-908B-3AB64AA7AA78}"/>
              </a:ext>
            </a:extLst>
          </p:cNvPr>
          <p:cNvSpPr txBox="1">
            <a:spLocks noGrp="1"/>
          </p:cNvSpPr>
          <p:nvPr>
            <p:ph type="body" sz="quarter" idx="1"/>
          </p:nvPr>
        </p:nvSpPr>
        <p:spPr/>
        <p:txBody>
          <a:bodyPr/>
          <a:lstStyle/>
          <a:p>
            <a:r>
              <a:rPr lang="en-US" sz="2500" dirty="0">
                <a:latin typeface="Albany" pitchFamily="18"/>
                <a:cs typeface="Tahoma" pitchFamily="2"/>
              </a:rPr>
              <a:t>(49.0 – 51.0) The only interesting case is the logical relation on Real. Basically the right hand side is the derivative of left hand side, for all value of the implicit variable. Note that we are not doing circular reasoning – the derivative use inside is the standard mathematical definition, because we can use denotational semantic to assign mathematical meaning to term in the language. Now look at an example, the logical relation on Real -&gt; Real is, given a dual number with right hand side being the derivative of left hand side, a dual number with right hand side as the derivative of left hand side will be return. Basically, this Logical Relation just state that term preserve the dual number property.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BE777CC5-59E7-494A-A911-A4ED7989EADC}"/>
              </a:ext>
            </a:extLst>
          </p:cNvPr>
          <p:cNvSpPr txBox="1">
            <a:spLocks noGrp="1"/>
          </p:cNvSpPr>
          <p:nvPr>
            <p:ph type="sldNum" sz="quarter" idx="5"/>
          </p:nvPr>
        </p:nvSpPr>
        <p:spPr>
          <a:ln/>
        </p:spPr>
        <p:txBody>
          <a:bodyPr lIns="0" tIns="0" rIns="0" bIns="0" anchor="b" anchorCtr="0">
            <a:noAutofit/>
          </a:bodyPr>
          <a:lstStyle/>
          <a:p>
            <a:pPr lvl="0"/>
            <a:fld id="{5DD74D63-1FFB-4EB2-8002-4D943664BBE1}" type="slidenum">
              <a:t>39</a:t>
            </a:fld>
            <a:endParaRPr lang="en-US"/>
          </a:p>
        </p:txBody>
      </p:sp>
      <p:sp>
        <p:nvSpPr>
          <p:cNvPr id="2" name="幻灯片图像占位符 1">
            <a:extLst>
              <a:ext uri="{FF2B5EF4-FFF2-40B4-BE49-F238E27FC236}">
                <a16:creationId xmlns:a16="http://schemas.microsoft.com/office/drawing/2014/main" id="{B761782C-17D8-4B64-A00E-A396FD161F94}"/>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1793FBCA-84E7-44D2-8FCE-863F1FEBE3CF}"/>
              </a:ext>
            </a:extLst>
          </p:cNvPr>
          <p:cNvSpPr txBox="1">
            <a:spLocks noGrp="1"/>
          </p:cNvSpPr>
          <p:nvPr>
            <p:ph type="body" sz="quarter" idx="1"/>
          </p:nvPr>
        </p:nvSpPr>
        <p:spPr/>
        <p:txBody>
          <a:bodyPr/>
          <a:lstStyle/>
          <a:p>
            <a:r>
              <a:rPr lang="en-US" sz="2500" dirty="0">
                <a:latin typeface="Albany" pitchFamily="18"/>
                <a:cs typeface="Tahoma" pitchFamily="2"/>
              </a:rPr>
              <a:t>(51.0 – 52.0) Now it is slow to carry closure around, so we will compile it into the standard term. Compiling preserve application. So we can compile the function independently.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8C38B889-0A52-47DB-A3CE-A4798C25BC29}"/>
              </a:ext>
            </a:extLst>
          </p:cNvPr>
          <p:cNvSpPr txBox="1">
            <a:spLocks noGrp="1"/>
          </p:cNvSpPr>
          <p:nvPr>
            <p:ph type="sldNum" sz="quarter" idx="5"/>
          </p:nvPr>
        </p:nvSpPr>
        <p:spPr>
          <a:ln/>
        </p:spPr>
        <p:txBody>
          <a:bodyPr lIns="0" tIns="0" rIns="0" bIns="0" anchor="b" anchorCtr="0">
            <a:noAutofit/>
          </a:bodyPr>
          <a:lstStyle/>
          <a:p>
            <a:pPr lvl="0"/>
            <a:fld id="{A3F75FE1-0D1F-4625-B109-FA72F193AEDB}" type="slidenum">
              <a:t>4</a:t>
            </a:fld>
            <a:endParaRPr lang="en-US"/>
          </a:p>
        </p:txBody>
      </p:sp>
      <p:sp>
        <p:nvSpPr>
          <p:cNvPr id="2" name="幻灯片图像占位符 1">
            <a:extLst>
              <a:ext uri="{FF2B5EF4-FFF2-40B4-BE49-F238E27FC236}">
                <a16:creationId xmlns:a16="http://schemas.microsoft.com/office/drawing/2014/main" id="{22A8A456-A8C8-434D-AA21-2ED82B43232B}"/>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30F0864F-1E29-4EC4-9E05-41EBC97AA050}"/>
              </a:ext>
            </a:extLst>
          </p:cNvPr>
          <p:cNvSpPr txBox="1">
            <a:spLocks noGrp="1"/>
          </p:cNvSpPr>
          <p:nvPr>
            <p:ph type="body" sz="quarter" idx="1"/>
          </p:nvPr>
        </p:nvSpPr>
        <p:spPr/>
        <p:txBody>
          <a:bodyPr/>
          <a:lstStyle/>
          <a:p>
            <a:r>
              <a:rPr lang="en-US" sz="2500" dirty="0">
                <a:latin typeface="Albany" pitchFamily="18"/>
                <a:cs typeface="Tahoma" pitchFamily="2"/>
              </a:rPr>
              <a:t>(4.0 – 5.0) Now, here is an example of why we should see NN as Functional Program: this is a recurrent neural network, a RNN, which can accept input of variable length. It is used mainly in Natural Language Processing, since a sentence do not have fix length. In functional </a:t>
            </a:r>
            <a:r>
              <a:rPr lang="en-US" altLang="zh-CN" sz="2500" dirty="0">
                <a:latin typeface="Albany" pitchFamily="18"/>
                <a:cs typeface="Tahoma" pitchFamily="2"/>
              </a:rPr>
              <a:t>programming term, a RNN is just a fold on list!</a:t>
            </a:r>
            <a:endParaRPr lang="en-US" sz="2500" dirty="0">
              <a:latin typeface="Albany" pitchFamily="18"/>
              <a:cs typeface="Tahoma" pitchFamily="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B5336F2-5989-4472-BE49-FFA67F708F16}"/>
              </a:ext>
            </a:extLst>
          </p:cNvPr>
          <p:cNvSpPr txBox="1">
            <a:spLocks noGrp="1"/>
          </p:cNvSpPr>
          <p:nvPr>
            <p:ph type="sldNum" sz="quarter" idx="5"/>
          </p:nvPr>
        </p:nvSpPr>
        <p:spPr>
          <a:ln/>
        </p:spPr>
        <p:txBody>
          <a:bodyPr lIns="0" tIns="0" rIns="0" bIns="0" anchor="b" anchorCtr="0">
            <a:noAutofit/>
          </a:bodyPr>
          <a:lstStyle/>
          <a:p>
            <a:pPr lvl="0"/>
            <a:fld id="{CC51E7D4-FF41-4804-96A1-D7B5BCCE5BFA}" type="slidenum">
              <a:t>40</a:t>
            </a:fld>
            <a:endParaRPr lang="en-US"/>
          </a:p>
        </p:txBody>
      </p:sp>
      <p:sp>
        <p:nvSpPr>
          <p:cNvPr id="2" name="幻灯片图像占位符 1">
            <a:extLst>
              <a:ext uri="{FF2B5EF4-FFF2-40B4-BE49-F238E27FC236}">
                <a16:creationId xmlns:a16="http://schemas.microsoft.com/office/drawing/2014/main" id="{12815940-5F14-4DAB-B5BC-6B443F44FE6F}"/>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EA3F3FAD-393A-4520-9D2A-6EC2F2BA2619}"/>
              </a:ext>
            </a:extLst>
          </p:cNvPr>
          <p:cNvSpPr txBox="1">
            <a:spLocks noGrp="1"/>
          </p:cNvSpPr>
          <p:nvPr>
            <p:ph type="body" sz="quarter" idx="1"/>
          </p:nvPr>
        </p:nvSpPr>
        <p:spPr/>
        <p:txBody>
          <a:bodyPr/>
          <a:lstStyle/>
          <a:p>
            <a:r>
              <a:rPr lang="en-US" sz="2500" dirty="0">
                <a:latin typeface="Albany" pitchFamily="18"/>
                <a:cs typeface="Tahoma" pitchFamily="2"/>
              </a:rPr>
              <a:t>(52.0 – 53.0) Our logical relation only state that dual number behave nicely, so we need another relation to relate it back to original term. This is also pretty standard so it is omitted. The main theorem is the conjunction of two relation. Now we have formally assign a meaning to AD, using Logical Relation, Operational Semantic, Denotational Semantic.</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latin typeface="Albany" pitchFamily="18"/>
                <a:cs typeface="Tahoma" pitchFamily="2"/>
              </a:rPr>
              <a:t>(53.0 </a:t>
            </a:r>
            <a:r>
              <a:rPr lang="en-US" altLang="zh-CN" sz="2000" dirty="0">
                <a:latin typeface="Albany" pitchFamily="18"/>
                <a:cs typeface="Tahoma" pitchFamily="2"/>
              </a:rPr>
              <a:t>– 54.0</a:t>
            </a:r>
            <a:r>
              <a:rPr lang="en-US" sz="2000" dirty="0">
                <a:latin typeface="Albany" pitchFamily="18"/>
                <a:cs typeface="Tahoma" pitchFamily="2"/>
              </a:rPr>
              <a:t>) Looking back, here is all the connection drawn.  I have not talked about the three underlined one, but they are equally important as well.</a:t>
            </a:r>
            <a:endParaRPr lang="en-US" dirty="0"/>
          </a:p>
        </p:txBody>
      </p:sp>
      <p:sp>
        <p:nvSpPr>
          <p:cNvPr id="4" name="Slide Number Placeholder 3"/>
          <p:cNvSpPr>
            <a:spLocks noGrp="1"/>
          </p:cNvSpPr>
          <p:nvPr>
            <p:ph type="sldNum" sz="quarter" idx="10"/>
          </p:nvPr>
        </p:nvSpPr>
        <p:spPr/>
        <p:txBody>
          <a:bodyPr/>
          <a:lstStyle/>
          <a:p>
            <a:pPr lvl="0"/>
            <a:fld id="{05DE6BAF-0150-4AA7-9204-2439C621E29A}" type="slidenum">
              <a:rPr lang="en-US" smtClean="0"/>
              <a:t>41</a:t>
            </a:fld>
            <a:endParaRPr lang="en-US"/>
          </a:p>
        </p:txBody>
      </p:sp>
    </p:spTree>
    <p:extLst>
      <p:ext uri="{BB962C8B-B14F-4D97-AF65-F5344CB8AC3E}">
        <p14:creationId xmlns:p14="http://schemas.microsoft.com/office/powerpoint/2010/main" val="2677363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092C2A6A-76EF-4507-84A7-8C8BC08B1F29}"/>
              </a:ext>
            </a:extLst>
          </p:cNvPr>
          <p:cNvSpPr txBox="1">
            <a:spLocks noGrp="1"/>
          </p:cNvSpPr>
          <p:nvPr>
            <p:ph type="sldNum" sz="quarter" idx="5"/>
          </p:nvPr>
        </p:nvSpPr>
        <p:spPr>
          <a:ln/>
        </p:spPr>
        <p:txBody>
          <a:bodyPr lIns="0" tIns="0" rIns="0" bIns="0" anchor="b" anchorCtr="0">
            <a:noAutofit/>
          </a:bodyPr>
          <a:lstStyle/>
          <a:p>
            <a:pPr lvl="0"/>
            <a:fld id="{9395C3CE-FA77-4B64-B630-F5512ECFDC71}" type="slidenum">
              <a:t>42</a:t>
            </a:fld>
            <a:endParaRPr lang="en-US"/>
          </a:p>
        </p:txBody>
      </p:sp>
      <p:sp>
        <p:nvSpPr>
          <p:cNvPr id="2" name="幻灯片图像占位符 1">
            <a:extLst>
              <a:ext uri="{FF2B5EF4-FFF2-40B4-BE49-F238E27FC236}">
                <a16:creationId xmlns:a16="http://schemas.microsoft.com/office/drawing/2014/main" id="{DD258D1E-BB4D-459B-9541-1D03A7B54B42}"/>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BEFA862C-3BC1-4D0F-B732-72B14B78B332}"/>
              </a:ext>
            </a:extLst>
          </p:cNvPr>
          <p:cNvSpPr txBox="1">
            <a:spLocks noGrp="1"/>
          </p:cNvSpPr>
          <p:nvPr>
            <p:ph type="body" sz="quarter" idx="1"/>
          </p:nvPr>
        </p:nvSpPr>
        <p:spPr/>
        <p:txBody>
          <a:bodyPr/>
          <a:lstStyle/>
          <a:p>
            <a:r>
              <a:rPr lang="en-US" sz="2500" dirty="0">
                <a:latin typeface="Albany" pitchFamily="18"/>
                <a:cs typeface="Tahoma" pitchFamily="2"/>
              </a:rPr>
              <a:t>(54.0 – 54.20) Here are some implementation detail</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3DD31C65-8AE5-44E3-8DFB-F45C50CEE794}"/>
              </a:ext>
            </a:extLst>
          </p:cNvPr>
          <p:cNvSpPr txBox="1">
            <a:spLocks noGrp="1"/>
          </p:cNvSpPr>
          <p:nvPr>
            <p:ph type="sldNum" sz="quarter" idx="5"/>
          </p:nvPr>
        </p:nvSpPr>
        <p:spPr>
          <a:ln/>
        </p:spPr>
        <p:txBody>
          <a:bodyPr lIns="0" tIns="0" rIns="0" bIns="0" anchor="b" anchorCtr="0">
            <a:noAutofit/>
          </a:bodyPr>
          <a:lstStyle/>
          <a:p>
            <a:pPr lvl="0"/>
            <a:fld id="{1AA300BA-7F9F-47F6-8C1D-B97F33EBD7DA}" type="slidenum">
              <a:t>43</a:t>
            </a:fld>
            <a:endParaRPr lang="en-US"/>
          </a:p>
        </p:txBody>
      </p:sp>
      <p:sp>
        <p:nvSpPr>
          <p:cNvPr id="2" name="幻灯片图像占位符 1">
            <a:extLst>
              <a:ext uri="{FF2B5EF4-FFF2-40B4-BE49-F238E27FC236}">
                <a16:creationId xmlns:a16="http://schemas.microsoft.com/office/drawing/2014/main" id="{F975DA24-0B74-46DD-BBB2-543A9A233EDD}"/>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18716D19-B458-4761-917A-80FBC3A22B02}"/>
              </a:ext>
            </a:extLst>
          </p:cNvPr>
          <p:cNvSpPr txBox="1">
            <a:spLocks noGrp="1"/>
          </p:cNvSpPr>
          <p:nvPr>
            <p:ph type="body" sz="quarter" idx="1"/>
          </p:nvPr>
        </p:nvSpPr>
        <p:spPr/>
        <p:txBody>
          <a:bodyPr/>
          <a:lstStyle/>
          <a:p>
            <a:r>
              <a:rPr lang="en-US" sz="2500" dirty="0">
                <a:latin typeface="Albany" pitchFamily="18"/>
                <a:cs typeface="Tahoma" pitchFamily="2"/>
              </a:rPr>
              <a:t>(54.20 – 54.40) The reference for the talk</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C21C3139-0E67-4855-951B-CDC935F37FC8}"/>
              </a:ext>
            </a:extLst>
          </p:cNvPr>
          <p:cNvSpPr txBox="1">
            <a:spLocks noGrp="1"/>
          </p:cNvSpPr>
          <p:nvPr>
            <p:ph type="sldNum" sz="quarter" idx="5"/>
          </p:nvPr>
        </p:nvSpPr>
        <p:spPr>
          <a:ln/>
        </p:spPr>
        <p:txBody>
          <a:bodyPr lIns="0" tIns="0" rIns="0" bIns="0" anchor="b" anchorCtr="0">
            <a:noAutofit/>
          </a:bodyPr>
          <a:lstStyle/>
          <a:p>
            <a:pPr lvl="0"/>
            <a:fld id="{7BE61E49-F440-4065-AFAD-8188FF054FFC}" type="slidenum">
              <a:t>44</a:t>
            </a:fld>
            <a:endParaRPr lang="en-US"/>
          </a:p>
        </p:txBody>
      </p:sp>
      <p:sp>
        <p:nvSpPr>
          <p:cNvPr id="2" name="幻灯片图像占位符 1">
            <a:extLst>
              <a:ext uri="{FF2B5EF4-FFF2-40B4-BE49-F238E27FC236}">
                <a16:creationId xmlns:a16="http://schemas.microsoft.com/office/drawing/2014/main" id="{E8F65E9A-2F42-4ECB-AFDB-ED027D6CE66B}"/>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465D2905-1730-4D56-9965-FDD3F6A82601}"/>
              </a:ext>
            </a:extLst>
          </p:cNvPr>
          <p:cNvSpPr txBox="1">
            <a:spLocks noGrp="1"/>
          </p:cNvSpPr>
          <p:nvPr>
            <p:ph type="body" sz="quarter" idx="1"/>
          </p:nvPr>
        </p:nvSpPr>
        <p:spPr/>
        <p:txBody>
          <a:bodyPr/>
          <a:lstStyle/>
          <a:p>
            <a:r>
              <a:rPr lang="en-US" sz="2500" dirty="0">
                <a:latin typeface="Albany" pitchFamily="18"/>
                <a:cs typeface="Tahoma" pitchFamily="2"/>
              </a:rPr>
              <a:t>(54.40 – 55.0) and thanks all these people for helping my talk.</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D46384F-8C61-4FFA-9450-3B81DB84D724}"/>
              </a:ext>
            </a:extLst>
          </p:cNvPr>
          <p:cNvSpPr txBox="1">
            <a:spLocks noGrp="1"/>
          </p:cNvSpPr>
          <p:nvPr>
            <p:ph type="sldNum" sz="quarter" idx="5"/>
          </p:nvPr>
        </p:nvSpPr>
        <p:spPr>
          <a:ln/>
        </p:spPr>
        <p:txBody>
          <a:bodyPr lIns="0" tIns="0" rIns="0" bIns="0" anchor="b" anchorCtr="0">
            <a:noAutofit/>
          </a:bodyPr>
          <a:lstStyle/>
          <a:p>
            <a:pPr lvl="0"/>
            <a:fld id="{C19BB50F-B1BC-4DAD-AA8B-F5F449D8476B}" type="slidenum">
              <a:t>45</a:t>
            </a:fld>
            <a:endParaRPr lang="en-US"/>
          </a:p>
        </p:txBody>
      </p:sp>
      <p:sp>
        <p:nvSpPr>
          <p:cNvPr id="2" name="幻灯片图像占位符 1">
            <a:extLst>
              <a:ext uri="{FF2B5EF4-FFF2-40B4-BE49-F238E27FC236}">
                <a16:creationId xmlns:a16="http://schemas.microsoft.com/office/drawing/2014/main" id="{B83B3A4C-1B6E-45CF-888B-22CE044E71CB}"/>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001D8ED2-12D3-451A-BC50-3464FD27CC58}"/>
              </a:ext>
            </a:extLst>
          </p:cNvPr>
          <p:cNvSpPr txBox="1">
            <a:spLocks noGrp="1"/>
          </p:cNvSpPr>
          <p:nvPr>
            <p:ph type="body" sz="quarter" idx="1"/>
          </p:nvPr>
        </p:nvSpPr>
        <p:spPr/>
        <p:txBody>
          <a:bodyPr/>
          <a:lstStyle/>
          <a:p>
            <a:r>
              <a:rPr lang="en-US" sz="2500" dirty="0">
                <a:latin typeface="Albany" pitchFamily="18"/>
                <a:cs typeface="Tahoma" pitchFamily="2"/>
              </a:rPr>
              <a:t>(55.0 – 60.0) Do anyone got question?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67C0E5D7-5D3D-4D92-8E80-C63CFFBD6C10}"/>
              </a:ext>
            </a:extLst>
          </p:cNvPr>
          <p:cNvSpPr txBox="1">
            <a:spLocks noGrp="1"/>
          </p:cNvSpPr>
          <p:nvPr>
            <p:ph type="sldNum" sz="quarter" idx="5"/>
          </p:nvPr>
        </p:nvSpPr>
        <p:spPr>
          <a:ln/>
        </p:spPr>
        <p:txBody>
          <a:bodyPr lIns="0" tIns="0" rIns="0" bIns="0" anchor="b" anchorCtr="0">
            <a:noAutofit/>
          </a:bodyPr>
          <a:lstStyle/>
          <a:p>
            <a:pPr lvl="0"/>
            <a:fld id="{A7F562B4-51FE-4578-8A49-D6CD4F9C069D}" type="slidenum">
              <a:t>5</a:t>
            </a:fld>
            <a:endParaRPr lang="en-US"/>
          </a:p>
        </p:txBody>
      </p:sp>
      <p:sp>
        <p:nvSpPr>
          <p:cNvPr id="2" name="幻灯片图像占位符 1">
            <a:extLst>
              <a:ext uri="{FF2B5EF4-FFF2-40B4-BE49-F238E27FC236}">
                <a16:creationId xmlns:a16="http://schemas.microsoft.com/office/drawing/2014/main" id="{9BC8319D-B969-4144-8C42-300205F1C16A}"/>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28D1C8EC-2375-4B07-9148-722249A15281}"/>
              </a:ext>
            </a:extLst>
          </p:cNvPr>
          <p:cNvSpPr txBox="1">
            <a:spLocks noGrp="1"/>
          </p:cNvSpPr>
          <p:nvPr>
            <p:ph type="body" sz="quarter" idx="1"/>
          </p:nvPr>
        </p:nvSpPr>
        <p:spPr/>
        <p:txBody>
          <a:bodyPr/>
          <a:lstStyle/>
          <a:p>
            <a:r>
              <a:rPr lang="en-US" sz="2500" dirty="0">
                <a:latin typeface="Albany" pitchFamily="18"/>
                <a:cs typeface="Tahoma" pitchFamily="2"/>
              </a:rPr>
              <a:t>(5.0 – 6.0) Here is a layer of a simplified convolutional neural network(CNN), a map which take local feature into account, commonly used in vision. This can be implemented as </a:t>
            </a:r>
            <a:r>
              <a:rPr lang="en-US" sz="2500" dirty="0" err="1">
                <a:latin typeface="Albany" pitchFamily="18"/>
                <a:cs typeface="Tahoma" pitchFamily="2"/>
              </a:rPr>
              <a:t>zipwith</a:t>
            </a:r>
            <a:r>
              <a:rPr lang="en-US" sz="2500" dirty="0">
                <a:latin typeface="Albany" pitchFamily="18"/>
                <a:cs typeface="Tahoma" pitchFamily="2"/>
              </a:rPr>
              <a:t> tail and map. In the case of multi dimension, we can use </a:t>
            </a:r>
            <a:r>
              <a:rPr lang="en-US" sz="2500" dirty="0" err="1">
                <a:latin typeface="Albany" pitchFamily="18"/>
                <a:cs typeface="Tahoma" pitchFamily="2"/>
              </a:rPr>
              <a:t>comonad</a:t>
            </a:r>
            <a:r>
              <a:rPr lang="en-US" sz="2500" dirty="0">
                <a:latin typeface="Albany" pitchFamily="18"/>
                <a:cs typeface="Tahoma" pitchFamily="2"/>
              </a:rPr>
              <a:t> with zipper.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BEA94C0A-780C-4972-93CA-AFFCE0812169}"/>
              </a:ext>
            </a:extLst>
          </p:cNvPr>
          <p:cNvSpPr txBox="1">
            <a:spLocks noGrp="1"/>
          </p:cNvSpPr>
          <p:nvPr>
            <p:ph type="sldNum" sz="quarter" idx="5"/>
          </p:nvPr>
        </p:nvSpPr>
        <p:spPr>
          <a:ln/>
        </p:spPr>
        <p:txBody>
          <a:bodyPr lIns="0" tIns="0" rIns="0" bIns="0" anchor="b" anchorCtr="0">
            <a:noAutofit/>
          </a:bodyPr>
          <a:lstStyle/>
          <a:p>
            <a:pPr lvl="0"/>
            <a:fld id="{7880BCB0-11CA-42B1-A086-333251778FAE}" type="slidenum">
              <a:t>6</a:t>
            </a:fld>
            <a:endParaRPr lang="en-US"/>
          </a:p>
        </p:txBody>
      </p:sp>
      <p:sp>
        <p:nvSpPr>
          <p:cNvPr id="2" name="幻灯片图像占位符 1">
            <a:extLst>
              <a:ext uri="{FF2B5EF4-FFF2-40B4-BE49-F238E27FC236}">
                <a16:creationId xmlns:a16="http://schemas.microsoft.com/office/drawing/2014/main" id="{906EF122-4C8E-4B9B-BE4E-484297FA3138}"/>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2C3445F1-70C3-4C74-B4B1-CA0874A26BFD}"/>
              </a:ext>
            </a:extLst>
          </p:cNvPr>
          <p:cNvSpPr txBox="1">
            <a:spLocks noGrp="1"/>
          </p:cNvSpPr>
          <p:nvPr>
            <p:ph type="body" sz="quarter" idx="1"/>
          </p:nvPr>
        </p:nvSpPr>
        <p:spPr/>
        <p:txBody>
          <a:bodyPr/>
          <a:lstStyle/>
          <a:p>
            <a:r>
              <a:rPr lang="en-US" sz="2500" dirty="0">
                <a:latin typeface="Albany" pitchFamily="18"/>
                <a:cs typeface="Tahoma" pitchFamily="2"/>
              </a:rPr>
              <a:t>(6.0 – 7.0) Now we should think about how to actually do gradient descent. Basically, we calculate the result using the Neural Network and the weight, and loss is the difference between result and expected value. Recall that we do gradient descent by looking at the derivative of every weight with respect to the score, which is commonly called the loss function. So our main problem is, how do we get the derivative?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7588ED7A-2301-4D8B-9EFC-69DCB2C53F61}"/>
              </a:ext>
            </a:extLst>
          </p:cNvPr>
          <p:cNvSpPr txBox="1">
            <a:spLocks noGrp="1"/>
          </p:cNvSpPr>
          <p:nvPr>
            <p:ph type="sldNum" sz="quarter" idx="5"/>
          </p:nvPr>
        </p:nvSpPr>
        <p:spPr>
          <a:ln/>
        </p:spPr>
        <p:txBody>
          <a:bodyPr lIns="0" tIns="0" rIns="0" bIns="0" anchor="b" anchorCtr="0">
            <a:noAutofit/>
          </a:bodyPr>
          <a:lstStyle/>
          <a:p>
            <a:pPr lvl="0"/>
            <a:fld id="{681DBA8F-7FD7-4ABB-95BD-D944D5D64A46}" type="slidenum">
              <a:t>7</a:t>
            </a:fld>
            <a:endParaRPr lang="en-US"/>
          </a:p>
        </p:txBody>
      </p:sp>
      <p:sp>
        <p:nvSpPr>
          <p:cNvPr id="2" name="幻灯片图像占位符 1">
            <a:extLst>
              <a:ext uri="{FF2B5EF4-FFF2-40B4-BE49-F238E27FC236}">
                <a16:creationId xmlns:a16="http://schemas.microsoft.com/office/drawing/2014/main" id="{B66E9285-A228-46C6-BA05-1F9DD215B09B}"/>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CB554E4C-BC95-4045-B9BF-63C396076935}"/>
              </a:ext>
            </a:extLst>
          </p:cNvPr>
          <p:cNvSpPr txBox="1">
            <a:spLocks noGrp="1"/>
          </p:cNvSpPr>
          <p:nvPr>
            <p:ph type="body" sz="quarter" idx="1"/>
          </p:nvPr>
        </p:nvSpPr>
        <p:spPr/>
        <p:txBody>
          <a:bodyPr/>
          <a:lstStyle/>
          <a:p>
            <a:r>
              <a:rPr lang="en-US" sz="2500" dirty="0">
                <a:latin typeface="Albany" pitchFamily="18"/>
                <a:cs typeface="Tahoma" pitchFamily="2"/>
              </a:rPr>
              <a:t>(7.0 – 9.0) Before we being, let’s take a look at the road map. We just went through Neural Network, and we should try to look for the derivative of Neural Network automatically, which is called Automatic Differentiation, so we can train it. Our initial approach is slow, so we refine it into a faster mode, called Forward Mode AD. However, Neural Network typically have million of weight, or more, so we make Forward Mode AD handle multiple variable, and optimize it. We than implement NN, and give a precise semantic of Automatic Differentiation. Our knowledge in Programming Language will help us all along the way.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4C8B4411-355F-4C69-B649-FEFE92321747}"/>
              </a:ext>
            </a:extLst>
          </p:cNvPr>
          <p:cNvSpPr txBox="1">
            <a:spLocks noGrp="1"/>
          </p:cNvSpPr>
          <p:nvPr>
            <p:ph type="sldNum" sz="quarter" idx="5"/>
          </p:nvPr>
        </p:nvSpPr>
        <p:spPr>
          <a:ln/>
        </p:spPr>
        <p:txBody>
          <a:bodyPr lIns="0" tIns="0" rIns="0" bIns="0" anchor="b" anchorCtr="0">
            <a:noAutofit/>
          </a:bodyPr>
          <a:lstStyle/>
          <a:p>
            <a:pPr lvl="0"/>
            <a:fld id="{E9FC581B-95BC-4FD3-9655-EBA0E9B7F71E}" type="slidenum">
              <a:t>8</a:t>
            </a:fld>
            <a:endParaRPr lang="en-US"/>
          </a:p>
        </p:txBody>
      </p:sp>
      <p:sp>
        <p:nvSpPr>
          <p:cNvPr id="2" name="幻灯片图像占位符 1">
            <a:extLst>
              <a:ext uri="{FF2B5EF4-FFF2-40B4-BE49-F238E27FC236}">
                <a16:creationId xmlns:a16="http://schemas.microsoft.com/office/drawing/2014/main" id="{551902F4-A60D-4EA4-A8F8-42DA1BBADC8B}"/>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CD3CBC99-3218-4992-ADBF-53625292F2CB}"/>
              </a:ext>
            </a:extLst>
          </p:cNvPr>
          <p:cNvSpPr txBox="1">
            <a:spLocks noGrp="1"/>
          </p:cNvSpPr>
          <p:nvPr>
            <p:ph type="body" sz="quarter" idx="1"/>
          </p:nvPr>
        </p:nvSpPr>
        <p:spPr/>
        <p:txBody>
          <a:bodyPr/>
          <a:lstStyle/>
          <a:p>
            <a:r>
              <a:rPr lang="en-US" sz="2500" dirty="0">
                <a:latin typeface="Albany" pitchFamily="18"/>
                <a:cs typeface="Tahoma" pitchFamily="2"/>
              </a:rPr>
              <a:t>(9.0 </a:t>
            </a:r>
            <a:r>
              <a:rPr lang="en-US" altLang="zh-CN" sz="2500" dirty="0">
                <a:latin typeface="Albany" pitchFamily="18"/>
                <a:cs typeface="Tahoma" pitchFamily="2"/>
              </a:rPr>
              <a:t>– 10.0</a:t>
            </a:r>
            <a:r>
              <a:rPr lang="en-US" sz="2500" dirty="0">
                <a:latin typeface="Albany" pitchFamily="18"/>
                <a:cs typeface="Tahoma" pitchFamily="2"/>
              </a:rPr>
              <a:t>)The most basic approach is, we can just use high school calculus. We pattern match on the program, transform the left hand side to the right hand side. Since the right hand side is simpler, the transformation will terminate. </a:t>
            </a:r>
            <a:r>
              <a:rPr lang="en-US" altLang="zh-CN" sz="2500" dirty="0">
                <a:latin typeface="Albany" pitchFamily="18"/>
                <a:cs typeface="Tahoma" pitchFamily="2"/>
              </a:rPr>
              <a:t>Now note that we just pick the most typical rule – there are actually more rule, like the quotient rule or minus rule, and we omit them for brevity.</a:t>
            </a:r>
            <a:endParaRPr lang="en-US" sz="2500" dirty="0">
              <a:latin typeface="Albany" pitchFamily="18"/>
              <a:cs typeface="Tahoma" pitchFamily="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96BFD037-7035-4F81-8E5E-145FFD473E1E}"/>
              </a:ext>
            </a:extLst>
          </p:cNvPr>
          <p:cNvSpPr txBox="1">
            <a:spLocks noGrp="1"/>
          </p:cNvSpPr>
          <p:nvPr>
            <p:ph type="sldNum" sz="quarter" idx="5"/>
          </p:nvPr>
        </p:nvSpPr>
        <p:spPr>
          <a:ln/>
        </p:spPr>
        <p:txBody>
          <a:bodyPr lIns="0" tIns="0" rIns="0" bIns="0" anchor="b" anchorCtr="0">
            <a:noAutofit/>
          </a:bodyPr>
          <a:lstStyle/>
          <a:p>
            <a:pPr lvl="0"/>
            <a:fld id="{BA43C71B-1D1A-4795-90EE-52CF0BAB8BCF}" type="slidenum">
              <a:t>9</a:t>
            </a:fld>
            <a:endParaRPr lang="en-US"/>
          </a:p>
        </p:txBody>
      </p:sp>
      <p:sp>
        <p:nvSpPr>
          <p:cNvPr id="2" name="幻灯片图像占位符 1">
            <a:extLst>
              <a:ext uri="{FF2B5EF4-FFF2-40B4-BE49-F238E27FC236}">
                <a16:creationId xmlns:a16="http://schemas.microsoft.com/office/drawing/2014/main" id="{7AE6C601-B997-40AB-8788-41D35557CD5C}"/>
              </a:ext>
            </a:extLst>
          </p:cNvPr>
          <p:cNvSpPr>
            <a:spLocks noGrp="1" noRot="1" noChangeAspect="1" noResize="1"/>
          </p:cNvSpPr>
          <p:nvPr>
            <p:ph type="sldImg"/>
          </p:nvPr>
        </p:nvSpPr>
        <p:spPr>
          <a:xfrm>
            <a:off x="2360613" y="555625"/>
            <a:ext cx="4878387" cy="2743200"/>
          </a:xfrm>
          <a:solidFill>
            <a:schemeClr val="accent1"/>
          </a:solidFill>
          <a:ln w="25400">
            <a:solidFill>
              <a:schemeClr val="accent1">
                <a:shade val="50000"/>
              </a:schemeClr>
            </a:solidFill>
            <a:prstDash val="solid"/>
          </a:ln>
        </p:spPr>
      </p:sp>
      <p:sp>
        <p:nvSpPr>
          <p:cNvPr id="3" name="备注占位符 2">
            <a:extLst>
              <a:ext uri="{FF2B5EF4-FFF2-40B4-BE49-F238E27FC236}">
                <a16:creationId xmlns:a16="http://schemas.microsoft.com/office/drawing/2014/main" id="{62E84C35-5E23-4FE9-97EC-53BBFD3F4A61}"/>
              </a:ext>
            </a:extLst>
          </p:cNvPr>
          <p:cNvSpPr txBox="1">
            <a:spLocks noGrp="1"/>
          </p:cNvSpPr>
          <p:nvPr>
            <p:ph type="body" sz="quarter" idx="1"/>
          </p:nvPr>
        </p:nvSpPr>
        <p:spPr/>
        <p:txBody>
          <a:bodyPr/>
          <a:lstStyle/>
          <a:p>
            <a:r>
              <a:rPr lang="en-US" sz="2500" dirty="0">
                <a:latin typeface="Albany" pitchFamily="18"/>
                <a:cs typeface="Tahoma" pitchFamily="2"/>
              </a:rPr>
              <a:t>(10.0 – 11.0) Now I will show you how to use gradient descent to solve for a equation. So we plug in the appropriate value for </a:t>
            </a:r>
            <a:r>
              <a:rPr lang="en-US" sz="2500" dirty="0" err="1">
                <a:latin typeface="Albany" pitchFamily="18"/>
                <a:cs typeface="Tahoma" pitchFamily="2"/>
              </a:rPr>
              <a:t>nn</a:t>
            </a:r>
            <a:r>
              <a:rPr lang="en-US" sz="2500" dirty="0">
                <a:latin typeface="Albany" pitchFamily="18"/>
                <a:cs typeface="Tahoma" pitchFamily="2"/>
              </a:rPr>
              <a:t>, input, output, and we have the following function. Now, if the result is greater than 27, </a:t>
            </a:r>
            <a:r>
              <a:rPr lang="en-US" sz="2500" dirty="0" err="1">
                <a:latin typeface="Albany" pitchFamily="18"/>
                <a:cs typeface="Tahoma" pitchFamily="2"/>
              </a:rPr>
              <a:t>dloss</a:t>
            </a:r>
            <a:r>
              <a:rPr lang="en-US" sz="2500" dirty="0">
                <a:latin typeface="Albany" pitchFamily="18"/>
                <a:cs typeface="Tahoma" pitchFamily="2"/>
              </a:rPr>
              <a:t> will be positive, and x will be decreased. If it is lesser than 27, </a:t>
            </a:r>
            <a:r>
              <a:rPr lang="en-US" sz="2500" dirty="0" err="1">
                <a:latin typeface="Albany" pitchFamily="18"/>
                <a:cs typeface="Tahoma" pitchFamily="2"/>
              </a:rPr>
              <a:t>dloss</a:t>
            </a:r>
            <a:r>
              <a:rPr lang="en-US" sz="2500" dirty="0">
                <a:latin typeface="Albany" pitchFamily="18"/>
                <a:cs typeface="Tahoma" pitchFamily="2"/>
              </a:rPr>
              <a:t> will be negative, and x will be increased.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91017" y="836604"/>
            <a:ext cx="10382226" cy="4455168"/>
          </a:xfrm>
        </p:spPr>
        <p:txBody>
          <a:bodyPr anchor="b">
            <a:normAutofit/>
          </a:bodyPr>
          <a:lstStyle>
            <a:lvl1pPr algn="l">
              <a:lnSpc>
                <a:spcPct val="85000"/>
              </a:lnSpc>
              <a:defRPr sz="7937"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391017" y="5291772"/>
            <a:ext cx="10382226" cy="1864720"/>
          </a:xfrm>
        </p:spPr>
        <p:txBody>
          <a:bodyPr>
            <a:normAutofit/>
          </a:bodyPr>
          <a:lstStyle>
            <a:lvl1pPr marL="0" indent="0" algn="l">
              <a:buNone/>
              <a:defRPr sz="2425" baseline="0">
                <a:solidFill>
                  <a:schemeClr val="tx1">
                    <a:lumMod val="75000"/>
                  </a:schemeClr>
                </a:solidFill>
              </a:defRPr>
            </a:lvl1pPr>
            <a:lvl2pPr marL="503972" indent="0" algn="ctr">
              <a:buNone/>
              <a:defRPr sz="2425"/>
            </a:lvl2pPr>
            <a:lvl3pPr marL="1007943" indent="0" algn="ctr">
              <a:buNone/>
              <a:defRPr sz="2425"/>
            </a:lvl3pPr>
            <a:lvl4pPr marL="1511915" indent="0" algn="ctr">
              <a:buNone/>
              <a:defRPr sz="2205"/>
            </a:lvl4pPr>
            <a:lvl5pPr marL="2015886" indent="0" algn="ctr">
              <a:buNone/>
              <a:defRPr sz="2205"/>
            </a:lvl5pPr>
            <a:lvl6pPr marL="2519858" indent="0" algn="ctr">
              <a:buNone/>
              <a:defRPr sz="2205"/>
            </a:lvl6pPr>
            <a:lvl7pPr marL="3023829" indent="0" algn="ctr">
              <a:buNone/>
              <a:defRPr sz="2205"/>
            </a:lvl7pPr>
            <a:lvl8pPr marL="3527801" indent="0" algn="ctr">
              <a:buNone/>
              <a:defRPr sz="2205"/>
            </a:lvl8pPr>
            <a:lvl9pPr marL="4031772" indent="0" algn="ctr">
              <a:buNone/>
              <a:defRPr sz="2205"/>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pPr lvl="0"/>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pPr lvl="0"/>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lvl="0"/>
            <a:fld id="{8F6A77AA-E645-4969-90EE-306F355F094D}" type="slidenum">
              <a:rPr lang="en-US" smtClean="0"/>
              <a:t>‹#›</a:t>
            </a:fld>
            <a:endParaRPr lang="en-US"/>
          </a:p>
        </p:txBody>
      </p:sp>
      <p:sp>
        <p:nvSpPr>
          <p:cNvPr id="7" name="Rectangle 6"/>
          <p:cNvSpPr/>
          <p:nvPr/>
        </p:nvSpPr>
        <p:spPr>
          <a:xfrm>
            <a:off x="0" y="0"/>
            <a:ext cx="503992" cy="7559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68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F3533F5A-CC5D-4A37-B3CB-7565F4F8E5EA}" type="slidenum">
              <a:rPr lang="en-US" smtClean="0"/>
              <a:t>‹#›</a:t>
            </a:fld>
            <a:endParaRPr lang="en-US"/>
          </a:p>
        </p:txBody>
      </p:sp>
    </p:spTree>
    <p:extLst>
      <p:ext uri="{BB962C8B-B14F-4D97-AF65-F5344CB8AC3E}">
        <p14:creationId xmlns:p14="http://schemas.microsoft.com/office/powerpoint/2010/main" val="1694605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33841" y="419982"/>
            <a:ext cx="2729954" cy="650097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9986" y="419982"/>
            <a:ext cx="8525857" cy="650097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23B75BDD-F806-40E0-90A9-3F6E73E33D76}" type="slidenum">
              <a:rPr lang="en-US" smtClean="0"/>
              <a:t>‹#›</a:t>
            </a:fld>
            <a:endParaRPr lang="en-US"/>
          </a:p>
        </p:txBody>
      </p:sp>
    </p:spTree>
    <p:extLst>
      <p:ext uri="{BB962C8B-B14F-4D97-AF65-F5344CB8AC3E}">
        <p14:creationId xmlns:p14="http://schemas.microsoft.com/office/powerpoint/2010/main" val="100900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01589" indent="-201589" defTabSz="360000">
              <a:buClr>
                <a:schemeClr val="accent5"/>
              </a:buClr>
              <a:buSzPct val="100000"/>
              <a:buFont typeface="Warnock Pro" panose="020A060306050B020204" pitchFamily="18" charset="0"/>
              <a:buChar cha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F9D5DF3F-E103-4232-8055-81083A47E0C9}" type="slidenum">
              <a:rPr lang="en-US" smtClean="0"/>
              <a:t>‹#›</a:t>
            </a:fld>
            <a:endParaRPr lang="en-US"/>
          </a:p>
        </p:txBody>
      </p:sp>
    </p:spTree>
    <p:extLst>
      <p:ext uri="{BB962C8B-B14F-4D97-AF65-F5344CB8AC3E}">
        <p14:creationId xmlns:p14="http://schemas.microsoft.com/office/powerpoint/2010/main" val="2017072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391017" y="836604"/>
            <a:ext cx="10382226" cy="4455168"/>
          </a:xfrm>
        </p:spPr>
        <p:txBody>
          <a:bodyPr anchor="b">
            <a:normAutofit/>
          </a:bodyPr>
          <a:lstStyle>
            <a:lvl1pPr>
              <a:lnSpc>
                <a:spcPct val="85000"/>
              </a:lnSpc>
              <a:defRPr sz="7937" b="0"/>
            </a:lvl1pPr>
          </a:lstStyle>
          <a:p>
            <a:r>
              <a:rPr lang="zh-CN" altLang="en-US"/>
              <a:t>单击此处编辑母版标题样式</a:t>
            </a:r>
            <a:endParaRPr lang="en-US" dirty="0"/>
          </a:p>
        </p:txBody>
      </p:sp>
      <p:sp>
        <p:nvSpPr>
          <p:cNvPr id="3" name="Text Placeholder 2"/>
          <p:cNvSpPr>
            <a:spLocks noGrp="1"/>
          </p:cNvSpPr>
          <p:nvPr>
            <p:ph type="body" idx="1"/>
          </p:nvPr>
        </p:nvSpPr>
        <p:spPr>
          <a:xfrm>
            <a:off x="1391017" y="5291772"/>
            <a:ext cx="10382226" cy="1864720"/>
          </a:xfrm>
        </p:spPr>
        <p:txBody>
          <a:bodyPr anchor="t">
            <a:normAutofit/>
          </a:bodyPr>
          <a:lstStyle>
            <a:lvl1pPr marL="0" indent="0">
              <a:buNone/>
              <a:defRPr sz="2425">
                <a:solidFill>
                  <a:schemeClr val="tx1">
                    <a:lumMod val="65000"/>
                    <a:lumOff val="3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19376DC9-5C94-4779-9BC4-004117E7102E}" type="slidenum">
              <a:rPr lang="en-US" smtClean="0"/>
              <a:t>‹#›</a:t>
            </a:fld>
            <a:endParaRPr lang="en-US"/>
          </a:p>
        </p:txBody>
      </p:sp>
      <p:sp>
        <p:nvSpPr>
          <p:cNvPr id="7" name="Rectangle 6"/>
          <p:cNvSpPr/>
          <p:nvPr/>
        </p:nvSpPr>
        <p:spPr>
          <a:xfrm>
            <a:off x="0" y="0"/>
            <a:ext cx="503992" cy="7559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9448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391017" y="2015914"/>
            <a:ext cx="4939117" cy="4796543"/>
          </a:xfrm>
        </p:spPr>
        <p:txBody>
          <a:bodyPr/>
          <a:lstStyle>
            <a:lvl1pPr>
              <a:defRPr lang="zh-CN" altLang="en-US" dirty="0" smtClean="0"/>
            </a:lvl1pPr>
            <a:lvl2pPr>
              <a:defRPr lang="zh-CN" altLang="en-US" dirty="0" smtClean="0"/>
            </a:lvl2pPr>
            <a:lvl3pPr>
              <a:defRPr lang="zh-CN" altLang="en-US" dirty="0" smtClean="0"/>
            </a:lvl3pPr>
            <a:lvl4pPr>
              <a:defRPr lang="zh-CN" altLang="en-US" dirty="0" smtClean="0"/>
            </a:lvl4pPr>
            <a:lvl5pPr>
              <a:defRPr lang="en-US" dirty="0"/>
            </a:lvl5pPr>
            <a:lvl6pPr>
              <a:defRPr sz="1543"/>
            </a:lvl6pPr>
            <a:lvl7pPr>
              <a:defRPr sz="1543"/>
            </a:lvl7pPr>
            <a:lvl8pPr>
              <a:defRPr sz="1543"/>
            </a:lvl8pPr>
            <a:lvl9pPr>
              <a:defRPr sz="1543"/>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6753487" y="2015914"/>
            <a:ext cx="4939117" cy="4796543"/>
          </a:xfrm>
        </p:spPr>
        <p:txBody>
          <a:bodyPr/>
          <a:lstStyle>
            <a:lvl1pPr>
              <a:defRPr lang="zh-CN" altLang="en-US" dirty="0" smtClean="0"/>
            </a:lvl1pPr>
            <a:lvl2pPr>
              <a:defRPr lang="zh-CN" altLang="en-US" dirty="0" smtClean="0"/>
            </a:lvl2pPr>
            <a:lvl3pPr>
              <a:defRPr lang="zh-CN" altLang="en-US" dirty="0" smtClean="0"/>
            </a:lvl3pPr>
            <a:lvl4pPr>
              <a:defRPr lang="zh-CN" altLang="en-US" dirty="0" smtClean="0"/>
            </a:lvl4pPr>
            <a:lvl5pPr>
              <a:defRPr lang="en-US" dirty="0"/>
            </a:lvl5pPr>
            <a:lvl6pPr>
              <a:defRPr sz="1543"/>
            </a:lvl6pPr>
            <a:lvl7pPr>
              <a:defRPr sz="1543"/>
            </a:lvl7pPr>
            <a:lvl8pPr>
              <a:defRPr sz="1543"/>
            </a:lvl8pPr>
            <a:lvl9pPr>
              <a:defRPr sz="1543"/>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6176932E-2B99-4A06-A43E-A94D1652413D}" type="slidenum">
              <a:rPr lang="en-US" smtClean="0"/>
              <a:t>‹#›</a:t>
            </a:fld>
            <a:endParaRPr lang="en-US"/>
          </a:p>
        </p:txBody>
      </p:sp>
    </p:spTree>
    <p:extLst>
      <p:ext uri="{BB962C8B-B14F-4D97-AF65-F5344CB8AC3E}">
        <p14:creationId xmlns:p14="http://schemas.microsoft.com/office/powerpoint/2010/main" val="177566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391017" y="1888987"/>
            <a:ext cx="4939117" cy="806365"/>
          </a:xfrm>
        </p:spPr>
        <p:txBody>
          <a:bodyPr anchor="b">
            <a:normAutofit/>
          </a:bodyPr>
          <a:lstStyle>
            <a:lvl1pPr marL="0" indent="0">
              <a:spcBef>
                <a:spcPts val="0"/>
              </a:spcBef>
              <a:buNone/>
              <a:defRPr sz="2205" b="0">
                <a:solidFill>
                  <a:schemeClr val="tx2"/>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zh-CN" altLang="en-US"/>
              <a:t>编辑母版文本样式</a:t>
            </a:r>
          </a:p>
        </p:txBody>
      </p:sp>
      <p:sp>
        <p:nvSpPr>
          <p:cNvPr id="4" name="Content Placeholder 3"/>
          <p:cNvSpPr>
            <a:spLocks noGrp="1"/>
          </p:cNvSpPr>
          <p:nvPr>
            <p:ph sz="half" idx="2"/>
          </p:nvPr>
        </p:nvSpPr>
        <p:spPr>
          <a:xfrm>
            <a:off x="1391017" y="2764110"/>
            <a:ext cx="4939117" cy="4039598"/>
          </a:xfrm>
        </p:spPr>
        <p:txBody>
          <a:bodyPr/>
          <a:lstStyle>
            <a:lvl1pPr>
              <a:defRPr sz="1984"/>
            </a:lvl1pPr>
            <a:lvl2pPr>
              <a:defRPr sz="1764"/>
            </a:lvl2pPr>
            <a:lvl3pPr>
              <a:defRPr sz="1543"/>
            </a:lvl3pPr>
            <a:lvl4pPr>
              <a:defRPr sz="1543"/>
            </a:lvl4pPr>
            <a:lvl5pPr>
              <a:defRPr sz="1543"/>
            </a:lvl5pPr>
            <a:lvl6pPr>
              <a:defRPr sz="1543"/>
            </a:lvl6pPr>
            <a:lvl7pPr>
              <a:defRPr sz="1543"/>
            </a:lvl7pPr>
            <a:lvl8pPr>
              <a:defRPr sz="1543"/>
            </a:lvl8pPr>
            <a:lvl9pPr>
              <a:defRPr sz="1543"/>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753487" y="1888987"/>
            <a:ext cx="4939117" cy="806365"/>
          </a:xfrm>
        </p:spPr>
        <p:txBody>
          <a:bodyPr anchor="b">
            <a:normAutofit/>
          </a:bodyPr>
          <a:lstStyle>
            <a:lvl1pPr marL="0" indent="0">
              <a:lnSpc>
                <a:spcPct val="95000"/>
              </a:lnSpc>
              <a:spcBef>
                <a:spcPts val="0"/>
              </a:spcBef>
              <a:buNone/>
              <a:defRPr lang="en-US" sz="2205" b="0" kern="1200" dirty="0">
                <a:solidFill>
                  <a:schemeClr val="tx2"/>
                </a:solidFill>
                <a:latin typeface="+mn-lt"/>
                <a:ea typeface="+mn-ea"/>
                <a:cs typeface="+mn-cs"/>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marL="0" lvl="0" indent="0" algn="l" defTabSz="1007943" rtl="0" eaLnBrk="1" latinLnBrk="0" hangingPunct="1">
              <a:lnSpc>
                <a:spcPct val="90000"/>
              </a:lnSpc>
              <a:spcBef>
                <a:spcPts val="2205"/>
              </a:spcBef>
              <a:buFontTx/>
              <a:buNone/>
            </a:pPr>
            <a:r>
              <a:rPr lang="zh-CN" altLang="en-US"/>
              <a:t>编辑母版文本样式</a:t>
            </a:r>
          </a:p>
        </p:txBody>
      </p:sp>
      <p:sp>
        <p:nvSpPr>
          <p:cNvPr id="6" name="Content Placeholder 5"/>
          <p:cNvSpPr>
            <a:spLocks noGrp="1"/>
          </p:cNvSpPr>
          <p:nvPr>
            <p:ph sz="quarter" idx="4"/>
          </p:nvPr>
        </p:nvSpPr>
        <p:spPr>
          <a:xfrm>
            <a:off x="6753487" y="2764110"/>
            <a:ext cx="4939117" cy="4039598"/>
          </a:xfrm>
        </p:spPr>
        <p:txBody>
          <a:bodyPr/>
          <a:lstStyle>
            <a:lvl1pPr>
              <a:defRPr sz="1984"/>
            </a:lvl1pPr>
            <a:lvl2pPr>
              <a:defRPr sz="1764"/>
            </a:lvl2pPr>
            <a:lvl3pPr>
              <a:defRPr sz="1543"/>
            </a:lvl3pPr>
            <a:lvl4pPr>
              <a:defRPr sz="1543"/>
            </a:lvl4pPr>
            <a:lvl5pPr>
              <a:defRPr sz="1543"/>
            </a:lvl5pPr>
            <a:lvl6pPr>
              <a:defRPr sz="1543"/>
            </a:lvl6pPr>
            <a:lvl7pPr>
              <a:defRPr sz="1543"/>
            </a:lvl7pPr>
            <a:lvl8pPr>
              <a:defRPr sz="1543"/>
            </a:lvl8pPr>
            <a:lvl9pPr>
              <a:defRPr sz="1543"/>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32787366-7DFE-49AC-BEE9-4F5651B418C6}" type="slidenum">
              <a:rPr lang="en-US" smtClean="0"/>
              <a:t>‹#›</a:t>
            </a:fld>
            <a:endParaRPr lang="en-US"/>
          </a:p>
        </p:txBody>
      </p:sp>
    </p:spTree>
    <p:extLst>
      <p:ext uri="{BB962C8B-B14F-4D97-AF65-F5344CB8AC3E}">
        <p14:creationId xmlns:p14="http://schemas.microsoft.com/office/powerpoint/2010/main" val="3643215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D3B8D8BA-CC3E-48CC-BE0D-BC230EAEC2F7}" type="slidenum">
              <a:rPr lang="en-US" smtClean="0"/>
              <a:t>‹#›</a:t>
            </a:fld>
            <a:endParaRPr lang="en-US"/>
          </a:p>
        </p:txBody>
      </p:sp>
    </p:spTree>
    <p:extLst>
      <p:ext uri="{BB962C8B-B14F-4D97-AF65-F5344CB8AC3E}">
        <p14:creationId xmlns:p14="http://schemas.microsoft.com/office/powerpoint/2010/main" val="3694004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857357D1-2224-4AA8-A13B-8EF06A0C6587}" type="slidenum">
              <a:rPr lang="en-US" smtClean="0"/>
              <a:t>‹#›</a:t>
            </a:fld>
            <a:endParaRPr lang="en-US"/>
          </a:p>
        </p:txBody>
      </p:sp>
    </p:spTree>
    <p:extLst>
      <p:ext uri="{BB962C8B-B14F-4D97-AF65-F5344CB8AC3E}">
        <p14:creationId xmlns:p14="http://schemas.microsoft.com/office/powerpoint/2010/main" val="165632857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27344" y="503979"/>
            <a:ext cx="3527941" cy="1763921"/>
          </a:xfrm>
        </p:spPr>
        <p:txBody>
          <a:bodyPr anchor="b">
            <a:normAutofit/>
          </a:bodyPr>
          <a:lstStyle>
            <a:lvl1pPr>
              <a:defRPr sz="3527"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965251" y="755968"/>
            <a:ext cx="6701220" cy="6047740"/>
          </a:xfrm>
        </p:spPr>
        <p:txBody>
          <a:bodyPr/>
          <a:lstStyle>
            <a:lvl1pPr>
              <a:defRPr sz="2205"/>
            </a:lvl1pPr>
            <a:lvl2pPr>
              <a:defRPr sz="1984"/>
            </a:lvl2pPr>
            <a:lvl3pPr>
              <a:defRPr sz="1764"/>
            </a:lvl3pPr>
            <a:lvl4pPr>
              <a:defRPr sz="1543"/>
            </a:lvl4pPr>
            <a:lvl5pPr>
              <a:defRPr sz="1543"/>
            </a:lvl5pPr>
            <a:lvl6pPr>
              <a:defRPr sz="1543"/>
            </a:lvl6pPr>
            <a:lvl7pPr>
              <a:defRPr sz="1543"/>
            </a:lvl7pPr>
            <a:lvl8pPr>
              <a:defRPr sz="1543"/>
            </a:lvl8pPr>
            <a:lvl9pPr>
              <a:defRPr sz="1543"/>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27344" y="2314568"/>
            <a:ext cx="3527941" cy="4199821"/>
          </a:xfrm>
        </p:spPr>
        <p:txBody>
          <a:bodyPr>
            <a:normAutofit/>
          </a:bodyPr>
          <a:lstStyle>
            <a:lvl1pPr marL="0" indent="0">
              <a:lnSpc>
                <a:spcPct val="114000"/>
              </a:lnSpc>
              <a:spcBef>
                <a:spcPts val="882"/>
              </a:spcBef>
              <a:buNone/>
              <a:defRPr sz="143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zh-CN" altLang="en-US"/>
              <a:t>编辑母版文本样式</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BBA4DC0-01A5-4CAD-AA08-75407119CA15}" type="slidenum">
              <a:rPr lang="en-US" smtClean="0"/>
              <a:t>‹#›</a:t>
            </a:fld>
            <a:endParaRPr lang="en-US"/>
          </a:p>
        </p:txBody>
      </p:sp>
    </p:spTree>
    <p:extLst>
      <p:ext uri="{BB962C8B-B14F-4D97-AF65-F5344CB8AC3E}">
        <p14:creationId xmlns:p14="http://schemas.microsoft.com/office/powerpoint/2010/main" val="109293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627758"/>
            <a:ext cx="12448592" cy="193191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07983" y="5795751"/>
            <a:ext cx="11003816" cy="1007957"/>
          </a:xfrm>
        </p:spPr>
        <p:txBody>
          <a:bodyPr anchor="b">
            <a:normAutofit/>
          </a:bodyPr>
          <a:lstStyle>
            <a:lvl1pPr>
              <a:defRPr sz="3086"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2448592" cy="5653688"/>
          </a:xfrm>
          <a:blipFill>
            <a:blip r:embed="rId2"/>
            <a:stretch>
              <a:fillRect/>
            </a:stretch>
          </a:blipFill>
        </p:spPr>
        <p:txBody>
          <a:bodyPr anchor="t"/>
          <a:lstStyle>
            <a:lvl1pPr marL="0" indent="0">
              <a:buNone/>
              <a:defRPr sz="3527">
                <a:solidFill>
                  <a:schemeClr val="bg1"/>
                </a:solidFill>
              </a:defRPr>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zh-CN" altLang="en-US"/>
              <a:t>单击图标添加图片</a:t>
            </a:r>
            <a:endParaRPr lang="en-US" dirty="0"/>
          </a:p>
        </p:txBody>
      </p:sp>
      <p:sp>
        <p:nvSpPr>
          <p:cNvPr id="4" name="Text Placeholder 3"/>
          <p:cNvSpPr>
            <a:spLocks noGrp="1"/>
          </p:cNvSpPr>
          <p:nvPr>
            <p:ph type="body" sz="half" idx="2"/>
          </p:nvPr>
        </p:nvSpPr>
        <p:spPr>
          <a:xfrm>
            <a:off x="1007983" y="6733589"/>
            <a:ext cx="11003816" cy="658094"/>
          </a:xfrm>
        </p:spPr>
        <p:txBody>
          <a:bodyPr>
            <a:normAutofit/>
          </a:bodyPr>
          <a:lstStyle>
            <a:lvl1pPr marL="0" indent="0">
              <a:lnSpc>
                <a:spcPct val="100000"/>
              </a:lnSpc>
              <a:spcBef>
                <a:spcPts val="882"/>
              </a:spcBef>
              <a:buNone/>
              <a:defRPr sz="1433">
                <a:solidFill>
                  <a:schemeClr val="bg1">
                    <a:lumMod val="85000"/>
                  </a:schemeClr>
                </a:solidFill>
              </a:defRPr>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zh-CN" altLang="en-US"/>
              <a:t>编辑母版文本样式</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8022C829-E880-48C8-B299-BD8D0EB05ECD}" type="slidenum">
              <a:rPr lang="en-US" smtClean="0"/>
              <a:t>‹#›</a:t>
            </a:fld>
            <a:endParaRPr lang="en-US"/>
          </a:p>
        </p:txBody>
      </p:sp>
    </p:spTree>
    <p:extLst>
      <p:ext uri="{BB962C8B-B14F-4D97-AF65-F5344CB8AC3E}">
        <p14:creationId xmlns:p14="http://schemas.microsoft.com/office/powerpoint/2010/main" val="493637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448592" y="0"/>
            <a:ext cx="1007983" cy="75596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91017" y="403182"/>
            <a:ext cx="10684621" cy="146118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91017" y="2015914"/>
            <a:ext cx="9475041" cy="4796543"/>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rot="16200000">
            <a:off x="11902631" y="1100698"/>
            <a:ext cx="2099909" cy="402493"/>
          </a:xfrm>
          <a:prstGeom prst="rect">
            <a:avLst/>
          </a:prstGeom>
        </p:spPr>
        <p:txBody>
          <a:bodyPr vert="horz" lIns="91440" tIns="45720" rIns="91440" bIns="45720" rtlCol="0" anchor="ctr"/>
          <a:lstStyle>
            <a:lvl1pPr algn="r">
              <a:defRPr sz="1157" b="0">
                <a:solidFill>
                  <a:schemeClr val="tx2">
                    <a:lumMod val="20000"/>
                    <a:lumOff val="80000"/>
                  </a:schemeClr>
                </a:solidFill>
              </a:defRPr>
            </a:lvl1pPr>
          </a:lstStyle>
          <a:p>
            <a:pPr lvl="0"/>
            <a:endParaRPr lang="en-US"/>
          </a:p>
        </p:txBody>
      </p:sp>
      <p:sp>
        <p:nvSpPr>
          <p:cNvPr id="5" name="Footer Placeholder 4"/>
          <p:cNvSpPr>
            <a:spLocks noGrp="1"/>
          </p:cNvSpPr>
          <p:nvPr>
            <p:ph type="ftr" sz="quarter" idx="3"/>
          </p:nvPr>
        </p:nvSpPr>
        <p:spPr>
          <a:xfrm rot="16200000">
            <a:off x="10978669" y="4460553"/>
            <a:ext cx="3947830" cy="402493"/>
          </a:xfrm>
          <a:prstGeom prst="rect">
            <a:avLst/>
          </a:prstGeom>
        </p:spPr>
        <p:txBody>
          <a:bodyPr vert="horz" lIns="91440" tIns="45720" rIns="91440" bIns="45720" rtlCol="0" anchor="ctr"/>
          <a:lstStyle>
            <a:lvl1pPr algn="l">
              <a:defRPr sz="1157">
                <a:solidFill>
                  <a:schemeClr val="tx2">
                    <a:lumMod val="20000"/>
                    <a:lumOff val="80000"/>
                  </a:schemeClr>
                </a:solidFill>
              </a:defRPr>
            </a:lvl1pPr>
          </a:lstStyle>
          <a:p>
            <a:pPr lvl="0"/>
            <a:endParaRPr lang="en-US"/>
          </a:p>
        </p:txBody>
      </p:sp>
      <p:sp>
        <p:nvSpPr>
          <p:cNvPr id="6" name="Slide Number Placeholder 5"/>
          <p:cNvSpPr>
            <a:spLocks noGrp="1"/>
          </p:cNvSpPr>
          <p:nvPr>
            <p:ph type="sldNum" sz="quarter" idx="4"/>
          </p:nvPr>
        </p:nvSpPr>
        <p:spPr>
          <a:xfrm>
            <a:off x="12448592" y="6803708"/>
            <a:ext cx="1007983" cy="654472"/>
          </a:xfrm>
          <a:prstGeom prst="rect">
            <a:avLst/>
          </a:prstGeom>
        </p:spPr>
        <p:txBody>
          <a:bodyPr vert="horz" lIns="45720" tIns="45720" rIns="45720" bIns="45720" rtlCol="0" anchor="ctr">
            <a:normAutofit/>
          </a:bodyPr>
          <a:lstStyle>
            <a:lvl1pPr algn="ctr">
              <a:defRPr sz="3968">
                <a:solidFill>
                  <a:schemeClr val="tx2">
                    <a:lumMod val="60000"/>
                    <a:lumOff val="40000"/>
                  </a:schemeClr>
                </a:solidFill>
              </a:defRPr>
            </a:lvl1pPr>
          </a:lstStyle>
          <a:p>
            <a:pPr lvl="0"/>
            <a:fld id="{D695F1B1-1963-452D-BA01-157817CF0047}" type="slidenum">
              <a:rPr lang="en-US" smtClean="0"/>
              <a:t>‹#›</a:t>
            </a:fld>
            <a:endParaRPr lang="en-US"/>
          </a:p>
        </p:txBody>
      </p:sp>
    </p:spTree>
    <p:extLst>
      <p:ext uri="{BB962C8B-B14F-4D97-AF65-F5344CB8AC3E}">
        <p14:creationId xmlns:p14="http://schemas.microsoft.com/office/powerpoint/2010/main" val="33410701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1007943" rtl="0" eaLnBrk="1" latinLnBrk="0" hangingPunct="1">
        <a:lnSpc>
          <a:spcPct val="90000"/>
        </a:lnSpc>
        <a:spcBef>
          <a:spcPct val="0"/>
        </a:spcBef>
        <a:buNone/>
        <a:defRPr sz="4850" kern="1200" spc="-55" baseline="0">
          <a:solidFill>
            <a:schemeClr val="tx1"/>
          </a:solidFill>
          <a:latin typeface="+mj-lt"/>
          <a:ea typeface="+mj-ea"/>
          <a:cs typeface="+mj-cs"/>
        </a:defRPr>
      </a:lvl1pPr>
    </p:titleStyle>
    <p:bodyStyle>
      <a:lvl1pPr marL="201589" indent="-201589" algn="l" defTabSz="1007943" rtl="0" eaLnBrk="1" latinLnBrk="0" hangingPunct="1">
        <a:lnSpc>
          <a:spcPct val="95000"/>
        </a:lnSpc>
        <a:spcBef>
          <a:spcPts val="1543"/>
        </a:spcBef>
        <a:spcAft>
          <a:spcPts val="220"/>
        </a:spcAft>
        <a:buClr>
          <a:schemeClr val="accent1"/>
        </a:buClr>
        <a:buSzPct val="80000"/>
        <a:buFont typeface="Arial" pitchFamily="34" charset="0"/>
        <a:buChar char="•"/>
        <a:defRPr sz="2400" kern="1200" spc="11" baseline="0">
          <a:solidFill>
            <a:schemeClr val="tx1"/>
          </a:solidFill>
          <a:latin typeface="+mn-lt"/>
          <a:ea typeface="+mn-ea"/>
          <a:cs typeface="+mn-cs"/>
        </a:defRPr>
      </a:lvl1pPr>
      <a:lvl2pPr marL="503972" indent="-201589" algn="l" defTabSz="1007943" rtl="0" eaLnBrk="1" latinLnBrk="0" hangingPunct="1">
        <a:lnSpc>
          <a:spcPct val="90000"/>
        </a:lnSpc>
        <a:spcBef>
          <a:spcPts val="331"/>
        </a:spcBef>
        <a:spcAft>
          <a:spcPts val="331"/>
        </a:spcAft>
        <a:buClr>
          <a:schemeClr val="accent1"/>
        </a:buClr>
        <a:buFont typeface="Wingdings 2" pitchFamily="18" charset="2"/>
        <a:buChar char=""/>
        <a:defRPr sz="2000" kern="1200">
          <a:solidFill>
            <a:schemeClr val="tx1">
              <a:lumMod val="85000"/>
              <a:lumOff val="15000"/>
            </a:schemeClr>
          </a:solidFill>
          <a:latin typeface="+mn-lt"/>
          <a:ea typeface="+mn-ea"/>
          <a:cs typeface="+mn-cs"/>
        </a:defRPr>
      </a:lvl2pPr>
      <a:lvl3pPr marL="806354" indent="-201589" algn="l" defTabSz="1007943" rtl="0" eaLnBrk="1" latinLnBrk="0" hangingPunct="1">
        <a:lnSpc>
          <a:spcPct val="90000"/>
        </a:lnSpc>
        <a:spcBef>
          <a:spcPts val="331"/>
        </a:spcBef>
        <a:spcAft>
          <a:spcPts val="331"/>
        </a:spcAft>
        <a:buClr>
          <a:schemeClr val="accent1"/>
        </a:buClr>
        <a:buFont typeface="Wingdings 2" pitchFamily="18" charset="2"/>
        <a:buChar char=""/>
        <a:defRPr sz="1543" kern="1200">
          <a:solidFill>
            <a:schemeClr val="tx1">
              <a:lumMod val="85000"/>
              <a:lumOff val="15000"/>
            </a:schemeClr>
          </a:solidFill>
          <a:latin typeface="+mn-lt"/>
          <a:ea typeface="+mn-ea"/>
          <a:cs typeface="+mn-cs"/>
        </a:defRPr>
      </a:lvl3pPr>
      <a:lvl4pPr marL="1108737" indent="-201589" algn="l" defTabSz="1007943" rtl="0" eaLnBrk="1" latinLnBrk="0" hangingPunct="1">
        <a:lnSpc>
          <a:spcPct val="90000"/>
        </a:lnSpc>
        <a:spcBef>
          <a:spcPts val="331"/>
        </a:spcBef>
        <a:spcAft>
          <a:spcPts val="331"/>
        </a:spcAft>
        <a:buClr>
          <a:schemeClr val="accent1"/>
        </a:buClr>
        <a:buFont typeface="Wingdings 2" pitchFamily="18" charset="2"/>
        <a:buChar char=""/>
        <a:defRPr sz="1543" kern="1200">
          <a:solidFill>
            <a:schemeClr val="tx1">
              <a:lumMod val="85000"/>
              <a:lumOff val="15000"/>
            </a:schemeClr>
          </a:solidFill>
          <a:latin typeface="+mn-lt"/>
          <a:ea typeface="+mn-ea"/>
          <a:cs typeface="+mn-cs"/>
        </a:defRPr>
      </a:lvl4pPr>
      <a:lvl5pPr marL="1411120" indent="-201589" algn="l" defTabSz="1007943" rtl="0" eaLnBrk="1" latinLnBrk="0" hangingPunct="1">
        <a:lnSpc>
          <a:spcPct val="90000"/>
        </a:lnSpc>
        <a:spcBef>
          <a:spcPts val="331"/>
        </a:spcBef>
        <a:spcAft>
          <a:spcPts val="331"/>
        </a:spcAft>
        <a:buClr>
          <a:schemeClr val="accent1"/>
        </a:buClr>
        <a:buFont typeface="Wingdings 2" pitchFamily="18" charset="2"/>
        <a:buChar char=""/>
        <a:defRPr sz="1543" kern="1200">
          <a:solidFill>
            <a:schemeClr val="tx1">
              <a:lumMod val="85000"/>
              <a:lumOff val="15000"/>
            </a:schemeClr>
          </a:solidFill>
          <a:latin typeface="+mn-lt"/>
          <a:ea typeface="+mn-ea"/>
          <a:cs typeface="+mn-cs"/>
        </a:defRPr>
      </a:lvl5pPr>
      <a:lvl6pPr marL="1763680" indent="-251986" algn="l" defTabSz="1007943" rtl="0" eaLnBrk="1" latinLnBrk="0" hangingPunct="1">
        <a:lnSpc>
          <a:spcPct val="90000"/>
        </a:lnSpc>
        <a:spcBef>
          <a:spcPts val="331"/>
        </a:spcBef>
        <a:spcAft>
          <a:spcPts val="331"/>
        </a:spcAft>
        <a:buClr>
          <a:schemeClr val="accent1"/>
        </a:buClr>
        <a:buFont typeface="Wingdings 2" pitchFamily="18" charset="2"/>
        <a:buChar char=""/>
        <a:defRPr sz="1543" kern="1200">
          <a:solidFill>
            <a:schemeClr val="tx1">
              <a:lumMod val="85000"/>
              <a:lumOff val="15000"/>
            </a:schemeClr>
          </a:solidFill>
          <a:latin typeface="+mn-lt"/>
          <a:ea typeface="+mn-ea"/>
          <a:cs typeface="+mn-cs"/>
        </a:defRPr>
      </a:lvl6pPr>
      <a:lvl7pPr marL="2094370" indent="-251986" algn="l" defTabSz="1007943" rtl="0" eaLnBrk="1" latinLnBrk="0" hangingPunct="1">
        <a:lnSpc>
          <a:spcPct val="90000"/>
        </a:lnSpc>
        <a:spcBef>
          <a:spcPts val="331"/>
        </a:spcBef>
        <a:spcAft>
          <a:spcPts val="331"/>
        </a:spcAft>
        <a:buClr>
          <a:schemeClr val="accent1"/>
        </a:buClr>
        <a:buFont typeface="Wingdings 2" pitchFamily="18" charset="2"/>
        <a:buChar char=""/>
        <a:defRPr sz="1543" kern="1200">
          <a:solidFill>
            <a:schemeClr val="tx1">
              <a:lumMod val="85000"/>
              <a:lumOff val="15000"/>
            </a:schemeClr>
          </a:solidFill>
          <a:latin typeface="+mn-lt"/>
          <a:ea typeface="+mn-ea"/>
          <a:cs typeface="+mn-cs"/>
        </a:defRPr>
      </a:lvl7pPr>
      <a:lvl8pPr marL="2425060" indent="-251986" algn="l" defTabSz="1007943" rtl="0" eaLnBrk="1" latinLnBrk="0" hangingPunct="1">
        <a:lnSpc>
          <a:spcPct val="90000"/>
        </a:lnSpc>
        <a:spcBef>
          <a:spcPts val="331"/>
        </a:spcBef>
        <a:spcAft>
          <a:spcPts val="331"/>
        </a:spcAft>
        <a:buClr>
          <a:schemeClr val="accent1"/>
        </a:buClr>
        <a:buFont typeface="Wingdings 2" pitchFamily="18" charset="2"/>
        <a:buChar char=""/>
        <a:defRPr sz="1543" kern="1200">
          <a:solidFill>
            <a:schemeClr val="tx1">
              <a:lumMod val="85000"/>
              <a:lumOff val="15000"/>
            </a:schemeClr>
          </a:solidFill>
          <a:latin typeface="+mn-lt"/>
          <a:ea typeface="+mn-ea"/>
          <a:cs typeface="+mn-cs"/>
        </a:defRPr>
      </a:lvl8pPr>
      <a:lvl9pPr marL="2755750" indent="-251986" algn="l" defTabSz="1007943" rtl="0" eaLnBrk="1" latinLnBrk="0" hangingPunct="1">
        <a:lnSpc>
          <a:spcPct val="90000"/>
        </a:lnSpc>
        <a:spcBef>
          <a:spcPts val="331"/>
        </a:spcBef>
        <a:spcAft>
          <a:spcPts val="331"/>
        </a:spcAft>
        <a:buClr>
          <a:schemeClr val="accent1"/>
        </a:buClr>
        <a:buFont typeface="Wingdings 2" pitchFamily="18" charset="2"/>
        <a:buChar char=""/>
        <a:defRPr sz="1543" kern="1200">
          <a:solidFill>
            <a:schemeClr val="tx1">
              <a:lumMod val="85000"/>
              <a:lumOff val="15000"/>
            </a:schemeClr>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hyperlink" Target="http://colah.github.io/posts/2015-09-NN-Types-FP/" TargetMode="Externa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2.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png"/><Relationship Id="rId5" Type="http://schemas.openxmlformats.org/officeDocument/2006/relationships/hyperlink" Target="https://github.com/ThoughtWorksInc/DeepDarkFantasy/" TargetMode="Externa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2.png"/><Relationship Id="rId5" Type="http://schemas.openxmlformats.org/officeDocument/2006/relationships/hyperlink" Target="http://colah.github.io/posts/2015-09-NN-Types-FP/" TargetMode="Externa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2.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2.png"/><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hyperlink" Target="http://colah.github.io/posts/2015-09-NN-Types-FP/"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F585B-353A-4055-A12A-78F2FBC4A646}"/>
              </a:ext>
            </a:extLst>
          </p:cNvPr>
          <p:cNvSpPr txBox="1">
            <a:spLocks noGrp="1"/>
          </p:cNvSpPr>
          <p:nvPr>
            <p:ph type="ctrTitle"/>
          </p:nvPr>
        </p:nvSpPr>
        <p:spPr/>
        <p:txBody>
          <a:bodyPr/>
          <a:lstStyle/>
          <a:p>
            <a:pPr lvl="0"/>
            <a:r>
              <a:rPr lang="en-US" dirty="0"/>
              <a:t>Neural Networks are Program, too.</a:t>
            </a:r>
          </a:p>
        </p:txBody>
      </p:sp>
      <p:sp>
        <p:nvSpPr>
          <p:cNvPr id="3" name="副标题 2">
            <a:extLst>
              <a:ext uri="{FF2B5EF4-FFF2-40B4-BE49-F238E27FC236}">
                <a16:creationId xmlns:a16="http://schemas.microsoft.com/office/drawing/2014/main" id="{2D009204-FB16-42C2-9A67-785B68B8E274}"/>
              </a:ext>
            </a:extLst>
          </p:cNvPr>
          <p:cNvSpPr txBox="1">
            <a:spLocks noGrp="1"/>
          </p:cNvSpPr>
          <p:nvPr>
            <p:ph type="subTitle" idx="1"/>
          </p:nvPr>
        </p:nvSpPr>
        <p:spPr/>
        <p:txBody>
          <a:bodyPr/>
          <a:lstStyle/>
          <a:p>
            <a:r>
              <a:rPr lang="en-US" dirty="0"/>
              <a:t>Marisa </a:t>
            </a:r>
            <a:r>
              <a:rPr lang="en-US" dirty="0" err="1"/>
              <a:t>Kirisame</a:t>
            </a:r>
            <a:endParaRPr lang="en-US" dirty="0"/>
          </a:p>
          <a:p>
            <a:r>
              <a:rPr lang="en-US" sz="1600" i="1" dirty="0"/>
              <a:t>University of Washington</a:t>
            </a:r>
          </a:p>
        </p:txBody>
      </p:sp>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058"/>
    </mc:Choice>
    <mc:Fallback>
      <p:transition spd="slow" advTm="15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E231F-BC91-473B-84D4-AE7D42484BA5}"/>
              </a:ext>
            </a:extLst>
          </p:cNvPr>
          <p:cNvSpPr txBox="1">
            <a:spLocks noGrp="1"/>
          </p:cNvSpPr>
          <p:nvPr>
            <p:ph type="title"/>
          </p:nvPr>
        </p:nvSpPr>
        <p:spPr/>
        <p:txBody>
          <a:bodyPr/>
          <a:lstStyle/>
          <a:p>
            <a:pPr lvl="0"/>
            <a:r>
              <a:rPr lang="en-US" dirty="0"/>
              <a:t>Too Young Too Simple</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F26D2EE4-412A-44D6-A264-0C928A524C39}"/>
                  </a:ext>
                </a:extLst>
              </p:cNvPr>
              <p:cNvSpPr txBox="1">
                <a:spLocks noGrp="1"/>
              </p:cNvSpPr>
              <p:nvPr>
                <p:ph idx="1"/>
              </p:nvPr>
            </p:nvSpPr>
            <p:spPr/>
            <p:txBody>
              <a:bodyPr/>
              <a:lstStyle/>
              <a:p>
                <a:pPr lvl="0"/>
                <a:r>
                  <a:rPr lang="en-US" dirty="0"/>
                  <a:t>Naive approach doesn't scale!</a:t>
                </a:r>
              </a:p>
              <a:p>
                <a:pPr lvl="0"/>
                <a:r>
                  <a:rPr lang="en-US" dirty="0"/>
                  <a:t>Consider </a:t>
                </a:r>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𝑑</m:t>
                        </m:r>
                        <m:d>
                          <m:dPr>
                            <m:ctrlPr>
                              <a:rPr lang="en-US" i="1" dirty="0" smtClean="0">
                                <a:latin typeface="Cambria Math" panose="02040503050406030204" pitchFamily="18" charset="0"/>
                              </a:rPr>
                            </m:ctrlPr>
                          </m:dPr>
                          <m:e>
                            <m:r>
                              <a:rPr lang="en-US" dirty="0" smtClean="0">
                                <a:latin typeface="Cambria Math" panose="02040503050406030204" pitchFamily="18" charset="0"/>
                              </a:rPr>
                              <m:t>𝑓</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r>
                              <a:rPr lang="en-US" dirty="0" smtClean="0">
                                <a:latin typeface="Cambria Math" panose="02040503050406030204" pitchFamily="18" charset="0"/>
                              </a:rPr>
                              <m:t>𝑔</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r>
                              <a:rPr lang="en-US" dirty="0" smtClean="0">
                                <a:latin typeface="Cambria Math" panose="02040503050406030204" pitchFamily="18" charset="0"/>
                              </a:rPr>
                              <m:t>h</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e>
                        </m:d>
                      </m:num>
                      <m:den>
                        <m:r>
                          <a:rPr lang="en-US" dirty="0" smtClean="0">
                            <a:latin typeface="Cambria Math" panose="02040503050406030204" pitchFamily="18" charset="0"/>
                          </a:rPr>
                          <m:t>𝑑𝑥</m:t>
                        </m:r>
                      </m:den>
                    </m:f>
                  </m:oMath>
                </a14:m>
                <a:endParaRPr lang="en-US" dirty="0"/>
              </a:p>
              <a:p>
                <a:pPr lvl="0"/>
                <a14:m>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d>
                      <m:dPr>
                        <m:ctrlPr>
                          <a:rPr lang="en-US" i="1" dirty="0" smtClean="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h</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𝑔</m:t>
                        </m:r>
                      </m:e>
                      <m:sup>
                        <m:r>
                          <a:rPr lang="en-US" b="0" i="1" dirty="0" smtClean="0">
                            <a:latin typeface="Cambria Math" panose="02040503050406030204" pitchFamily="18" charset="0"/>
                          </a:rPr>
                          <m:t>′</m:t>
                        </m:r>
                      </m:sup>
                    </m:sSup>
                    <m:d>
                      <m:dPr>
                        <m:ctrlPr>
                          <a:rPr lang="en-US" b="0"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h</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𝑥</m:t>
                        </m:r>
                      </m:e>
                    </m:d>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h</m:t>
                        </m:r>
                      </m:e>
                      <m:sup>
                        <m:r>
                          <a:rPr lang="en-US" b="0" i="1" dirty="0" smtClean="0">
                            <a:latin typeface="Cambria Math" panose="02040503050406030204" pitchFamily="18" charset="0"/>
                          </a:rPr>
                          <m:t>′</m:t>
                        </m:r>
                      </m:sup>
                    </m:sSup>
                    <m:d>
                      <m:dPr>
                        <m:ctrlPr>
                          <a:rPr lang="en-US" b="0" i="1" dirty="0">
                            <a:latin typeface="Cambria Math" panose="02040503050406030204" pitchFamily="18" charset="0"/>
                          </a:rPr>
                        </m:ctrlPr>
                      </m:dPr>
                      <m:e>
                        <m:r>
                          <a:rPr lang="en-US" i="1" dirty="0">
                            <a:latin typeface="Cambria Math" panose="02040503050406030204" pitchFamily="18" charset="0"/>
                          </a:rPr>
                          <m:t>𝑥</m:t>
                        </m:r>
                      </m:e>
                    </m:d>
                  </m:oMath>
                </a14:m>
                <a:endParaRPr lang="en-US" dirty="0"/>
              </a:p>
            </p:txBody>
          </p:sp>
        </mc:Choice>
        <mc:Fallback xmlns="">
          <p:sp>
            <p:nvSpPr>
              <p:cNvPr id="3" name="文本占位符 2">
                <a:extLst>
                  <a:ext uri="{FF2B5EF4-FFF2-40B4-BE49-F238E27FC236}">
                    <a16:creationId xmlns:a16="http://schemas.microsoft.com/office/drawing/2014/main" id="{F26D2EE4-412A-44D6-A264-0C928A524C39}"/>
                  </a:ext>
                </a:extLst>
              </p:cNvPr>
              <p:cNvSpPr txBox="1">
                <a:spLocks noGrp="1" noRot="1" noChangeAspect="1" noMove="1" noResize="1" noEditPoints="1" noAdjustHandles="1" noChangeArrowheads="1" noChangeShapeType="1" noTextEdit="1"/>
              </p:cNvSpPr>
              <p:nvPr>
                <p:ph idx="1"/>
              </p:nvPr>
            </p:nvSpPr>
            <p:spPr>
              <a:blipFill>
                <a:blip r:embed="rId5"/>
                <a:stretch>
                  <a:fillRect l="-1416" t="-2922"/>
                </a:stretch>
              </a:blipFill>
            </p:spPr>
            <p:txBody>
              <a:bodyPr/>
              <a:lstStyle/>
              <a:p>
                <a:r>
                  <a:rPr lang="en-US">
                    <a:noFill/>
                  </a:rPr>
                  <a:t> </a:t>
                </a:r>
              </a:p>
            </p:txBody>
          </p:sp>
        </mc:Fallback>
      </mc:AlternateContent>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275"/>
    </mc:Choice>
    <mc:Fallback>
      <p:transition spd="slow" advTm="30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B71C9-93DB-4A49-A1E7-635CC9100FE5}"/>
              </a:ext>
            </a:extLst>
          </p:cNvPr>
          <p:cNvSpPr txBox="1">
            <a:spLocks noGrp="1"/>
          </p:cNvSpPr>
          <p:nvPr>
            <p:ph type="title"/>
          </p:nvPr>
        </p:nvSpPr>
        <p:spPr/>
        <p:txBody>
          <a:bodyPr/>
          <a:lstStyle/>
          <a:p>
            <a:pPr lvl="0"/>
            <a:r>
              <a:rPr lang="en-US" dirty="0"/>
              <a:t>Roadmap</a:t>
            </a:r>
          </a:p>
        </p:txBody>
      </p:sp>
      <p:sp>
        <p:nvSpPr>
          <p:cNvPr id="3" name="文本占位符 2">
            <a:extLst>
              <a:ext uri="{FF2B5EF4-FFF2-40B4-BE49-F238E27FC236}">
                <a16:creationId xmlns:a16="http://schemas.microsoft.com/office/drawing/2014/main" id="{298170C0-4924-4D17-A2F9-9044D0CC9880}"/>
              </a:ext>
            </a:extLst>
          </p:cNvPr>
          <p:cNvSpPr txBox="1">
            <a:spLocks noGrp="1"/>
          </p:cNvSpPr>
          <p:nvPr>
            <p:ph idx="1"/>
          </p:nvPr>
        </p:nvSpPr>
        <p:spPr/>
        <p:txBody>
          <a:bodyPr/>
          <a:lstStyle/>
          <a:p>
            <a:pPr lvl="0"/>
            <a:r>
              <a:rPr lang="en-US" dirty="0"/>
              <a:t>Neural Network</a:t>
            </a:r>
          </a:p>
          <a:p>
            <a:pPr lvl="0"/>
            <a:r>
              <a:rPr lang="en-US" dirty="0"/>
              <a:t>Naive Automatic Differentiation(AD) – Quadratic</a:t>
            </a:r>
          </a:p>
          <a:p>
            <a:pPr lvl="0"/>
            <a:r>
              <a:rPr lang="en-US" b="1" dirty="0">
                <a:solidFill>
                  <a:schemeClr val="accent5"/>
                </a:solidFill>
              </a:rPr>
              <a:t>Forward Mode AD</a:t>
            </a:r>
          </a:p>
          <a:p>
            <a:pPr lvl="0"/>
            <a:r>
              <a:rPr lang="en-US" dirty="0"/>
              <a:t>Derivative of Multiple Variable</a:t>
            </a:r>
          </a:p>
          <a:p>
            <a:pPr lvl="0"/>
            <a:r>
              <a:rPr lang="en-US" dirty="0"/>
              <a:t>Derivative of More Variable</a:t>
            </a:r>
          </a:p>
          <a:p>
            <a:pPr lvl="0"/>
            <a:r>
              <a:rPr lang="en-US" dirty="0" err="1"/>
              <a:t>Impl</a:t>
            </a:r>
            <a:r>
              <a:rPr lang="en-US" dirty="0"/>
              <a:t> NN</a:t>
            </a:r>
          </a:p>
          <a:p>
            <a:pPr lvl="0"/>
            <a:r>
              <a:rPr lang="en-US" dirty="0"/>
              <a:t>Meaning of AD on PL</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335"/>
    </mc:Choice>
    <mc:Fallback>
      <p:transition spd="slow" advTm="30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8729D4-F25F-4E03-A063-325EAEB446B6}"/>
              </a:ext>
            </a:extLst>
          </p:cNvPr>
          <p:cNvSpPr txBox="1">
            <a:spLocks noGrp="1"/>
          </p:cNvSpPr>
          <p:nvPr>
            <p:ph type="title"/>
          </p:nvPr>
        </p:nvSpPr>
        <p:spPr/>
        <p:txBody>
          <a:bodyPr/>
          <a:lstStyle/>
          <a:p>
            <a:pPr lvl="0"/>
            <a:r>
              <a:rPr lang="en-US" dirty="0"/>
              <a:t>Simple Sharing Strategy</a:t>
            </a:r>
          </a:p>
        </p:txBody>
      </p:sp>
      <p:sp>
        <p:nvSpPr>
          <p:cNvPr id="3" name="文本占位符 2">
            <a:extLst>
              <a:ext uri="{FF2B5EF4-FFF2-40B4-BE49-F238E27FC236}">
                <a16:creationId xmlns:a16="http://schemas.microsoft.com/office/drawing/2014/main" id="{0E920D3E-37DA-4E09-A0E3-5A54A1565D84}"/>
              </a:ext>
            </a:extLst>
          </p:cNvPr>
          <p:cNvSpPr txBox="1">
            <a:spLocks noGrp="1"/>
          </p:cNvSpPr>
          <p:nvPr>
            <p:ph idx="1"/>
          </p:nvPr>
        </p:nvSpPr>
        <p:spPr/>
        <p:txBody>
          <a:bodyPr/>
          <a:lstStyle/>
          <a:p>
            <a:pPr lvl="0"/>
            <a:r>
              <a:rPr lang="en-US" dirty="0"/>
              <a:t>Interpret expression as a pair</a:t>
            </a:r>
          </a:p>
          <a:p>
            <a:pPr marL="302383" lvl="1" indent="0">
              <a:buNone/>
            </a:pPr>
            <a:r>
              <a:rPr lang="en-US" dirty="0"/>
              <a:t>lit </a:t>
            </a:r>
            <a:r>
              <a:rPr lang="en-US" i="1" dirty="0"/>
              <a:t>r</a:t>
            </a:r>
            <a:r>
              <a:rPr lang="en-US" dirty="0"/>
              <a:t> 			</a:t>
            </a:r>
            <a:r>
              <a:rPr lang="zh-CN" altLang="en-US" dirty="0"/>
              <a:t>→</a:t>
            </a:r>
            <a:r>
              <a:rPr lang="en-US" dirty="0"/>
              <a:t> (lit </a:t>
            </a:r>
            <a:r>
              <a:rPr lang="en-US" i="1" dirty="0"/>
              <a:t>r</a:t>
            </a:r>
            <a:r>
              <a:rPr lang="en-US" dirty="0"/>
              <a:t>, lit 0)</a:t>
            </a:r>
          </a:p>
          <a:p>
            <a:pPr marL="302383" lvl="1" indent="0">
              <a:buNone/>
            </a:pPr>
            <a:r>
              <a:rPr lang="en-US" dirty="0"/>
              <a:t>(</a:t>
            </a:r>
            <a:r>
              <a:rPr lang="en-US" i="1" dirty="0"/>
              <a:t>l</a:t>
            </a:r>
            <a:r>
              <a:rPr lang="en-US" dirty="0"/>
              <a:t>, </a:t>
            </a:r>
            <a:r>
              <a:rPr lang="en-US" i="1" dirty="0"/>
              <a:t>ldiff</a:t>
            </a:r>
            <a:r>
              <a:rPr lang="en-US" dirty="0"/>
              <a:t>) + (</a:t>
            </a:r>
            <a:r>
              <a:rPr lang="en-US" i="1" dirty="0"/>
              <a:t>r</a:t>
            </a:r>
            <a:r>
              <a:rPr lang="en-US" dirty="0"/>
              <a:t>, </a:t>
            </a:r>
            <a:r>
              <a:rPr lang="en-US" i="1" dirty="0"/>
              <a:t>rdiff</a:t>
            </a:r>
            <a:r>
              <a:rPr lang="en-US" dirty="0"/>
              <a:t>)	→ (</a:t>
            </a:r>
            <a:r>
              <a:rPr lang="en-US" i="1" dirty="0"/>
              <a:t>l</a:t>
            </a:r>
            <a:r>
              <a:rPr lang="en-US" dirty="0"/>
              <a:t> + </a:t>
            </a:r>
            <a:r>
              <a:rPr lang="en-US" i="1" dirty="0"/>
              <a:t>r</a:t>
            </a:r>
            <a:r>
              <a:rPr lang="en-US" dirty="0"/>
              <a:t>, </a:t>
            </a:r>
            <a:r>
              <a:rPr lang="en-US" i="1" dirty="0"/>
              <a:t>ldiff</a:t>
            </a:r>
            <a:r>
              <a:rPr lang="en-US" dirty="0"/>
              <a:t> + </a:t>
            </a:r>
            <a:r>
              <a:rPr lang="en-US" i="1" dirty="0"/>
              <a:t>rdiff</a:t>
            </a:r>
            <a:r>
              <a:rPr lang="en-US" dirty="0"/>
              <a:t>)</a:t>
            </a:r>
          </a:p>
          <a:p>
            <a:pPr marL="302383" lvl="1" indent="0">
              <a:buNone/>
            </a:pPr>
            <a:r>
              <a:rPr lang="en-US" dirty="0"/>
              <a:t>(</a:t>
            </a:r>
            <a:r>
              <a:rPr lang="en-US" i="1" dirty="0"/>
              <a:t>l</a:t>
            </a:r>
            <a:r>
              <a:rPr lang="en-US" dirty="0"/>
              <a:t>, </a:t>
            </a:r>
            <a:r>
              <a:rPr lang="en-US" i="1" dirty="0"/>
              <a:t>ldiff</a:t>
            </a:r>
            <a:r>
              <a:rPr lang="en-US" dirty="0"/>
              <a:t>) * (</a:t>
            </a:r>
            <a:r>
              <a:rPr lang="en-US" i="1" dirty="0"/>
              <a:t>r</a:t>
            </a:r>
            <a:r>
              <a:rPr lang="en-US" dirty="0"/>
              <a:t>, </a:t>
            </a:r>
            <a:r>
              <a:rPr lang="en-US" i="1" dirty="0"/>
              <a:t>rdiff</a:t>
            </a:r>
            <a:r>
              <a:rPr lang="en-US" dirty="0"/>
              <a:t>)	→ (</a:t>
            </a:r>
            <a:r>
              <a:rPr lang="en-US" i="1" dirty="0"/>
              <a:t>l</a:t>
            </a:r>
            <a:r>
              <a:rPr lang="en-US" dirty="0"/>
              <a:t> * </a:t>
            </a:r>
            <a:r>
              <a:rPr lang="en-US" i="1" dirty="0"/>
              <a:t>r</a:t>
            </a:r>
            <a:r>
              <a:rPr lang="en-US" dirty="0"/>
              <a:t>, </a:t>
            </a:r>
            <a:r>
              <a:rPr lang="en-US" i="1" dirty="0"/>
              <a:t>l</a:t>
            </a:r>
            <a:r>
              <a:rPr lang="en-US" dirty="0"/>
              <a:t> * </a:t>
            </a:r>
            <a:r>
              <a:rPr lang="en-US" i="1" dirty="0"/>
              <a:t>rdiff</a:t>
            </a:r>
            <a:r>
              <a:rPr lang="en-US" dirty="0"/>
              <a:t> + </a:t>
            </a:r>
            <a:r>
              <a:rPr lang="en-US" i="1" dirty="0"/>
              <a:t>r</a:t>
            </a:r>
            <a:r>
              <a:rPr lang="en-US" dirty="0"/>
              <a:t> * </a:t>
            </a:r>
            <a:r>
              <a:rPr lang="en-US" i="1" dirty="0"/>
              <a:t>ldiff</a:t>
            </a:r>
            <a:r>
              <a:rPr lang="en-US" dirty="0"/>
              <a:t>)</a:t>
            </a:r>
          </a:p>
          <a:p>
            <a:pPr lvl="0"/>
            <a:r>
              <a:rPr lang="en-US" dirty="0"/>
              <a:t>Now linear time</a:t>
            </a:r>
          </a:p>
          <a:p>
            <a:pPr lvl="0"/>
            <a:r>
              <a:rPr lang="en-US" dirty="0"/>
              <a:t>Forward Mode Automatic Differentiation(AD)</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538"/>
    </mc:Choice>
    <mc:Fallback>
      <p:transition spd="slow" advTm="40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FD943-8E98-4A16-9136-954E4D9901C9}"/>
              </a:ext>
            </a:extLst>
          </p:cNvPr>
          <p:cNvSpPr txBox="1">
            <a:spLocks noGrp="1"/>
          </p:cNvSpPr>
          <p:nvPr>
            <p:ph type="title"/>
          </p:nvPr>
        </p:nvSpPr>
        <p:spPr>
          <a:xfrm>
            <a:off x="541867" y="403182"/>
            <a:ext cx="11533771" cy="1461187"/>
          </a:xfrm>
        </p:spPr>
        <p:txBody>
          <a:bodyPr/>
          <a:lstStyle/>
          <a:p>
            <a:pPr lvl="0"/>
            <a:r>
              <a:rPr lang="en-US"/>
              <a:t>Example</a:t>
            </a:r>
          </a:p>
        </p:txBody>
      </p:sp>
      <p:sp>
        <p:nvSpPr>
          <p:cNvPr id="3" name="文本占位符 2">
            <a:extLst>
              <a:ext uri="{FF2B5EF4-FFF2-40B4-BE49-F238E27FC236}">
                <a16:creationId xmlns:a16="http://schemas.microsoft.com/office/drawing/2014/main" id="{FA5C0EC9-53C8-4B48-814C-32BC58AB1A65}"/>
              </a:ext>
            </a:extLst>
          </p:cNvPr>
          <p:cNvSpPr txBox="1">
            <a:spLocks noGrp="1"/>
          </p:cNvSpPr>
          <p:nvPr>
            <p:ph idx="1"/>
          </p:nvPr>
        </p:nvSpPr>
        <p:spPr>
          <a:xfrm>
            <a:off x="541867" y="2015914"/>
            <a:ext cx="11533771" cy="4796543"/>
          </a:xfrm>
        </p:spPr>
        <p:txBody>
          <a:bodyPr>
            <a:normAutofit/>
          </a:bodyPr>
          <a:lstStyle/>
          <a:p>
            <a:pPr marL="0" lvl="0" indent="0">
              <a:buClr>
                <a:srgbClr val="FFCC99"/>
              </a:buClr>
              <a:buSzPct val="45000"/>
              <a:buNone/>
            </a:pPr>
            <a:r>
              <a:rPr lang="en-US" i="1" dirty="0"/>
              <a:t>x</a:t>
            </a:r>
            <a:r>
              <a:rPr lang="en-US" dirty="0"/>
              <a:t> * </a:t>
            </a:r>
            <a:r>
              <a:rPr lang="en-US" i="1" dirty="0"/>
              <a:t>x</a:t>
            </a:r>
            <a:r>
              <a:rPr lang="en-US" dirty="0"/>
              <a:t> + 2 * </a:t>
            </a:r>
            <a:r>
              <a:rPr lang="en-US" i="1" dirty="0"/>
              <a:t>x</a:t>
            </a:r>
            <a:r>
              <a:rPr lang="en-US" dirty="0"/>
              <a:t> + 3</a:t>
            </a:r>
          </a:p>
          <a:p>
            <a:pPr marL="0" lvl="0" indent="0">
              <a:buClr>
                <a:srgbClr val="FFCC99"/>
              </a:buClr>
              <a:buSzPct val="45000"/>
              <a:buNone/>
            </a:pPr>
            <a:r>
              <a:rPr lang="zh-CN" altLang="en-US" dirty="0"/>
              <a:t>→</a:t>
            </a:r>
            <a:r>
              <a:rPr lang="en-US" altLang="zh-CN" dirty="0"/>
              <a:t>	</a:t>
            </a:r>
            <a:r>
              <a:rPr lang="en-US" dirty="0"/>
              <a:t>(</a:t>
            </a:r>
            <a:r>
              <a:rPr lang="en-US" i="1" dirty="0"/>
              <a:t>x</a:t>
            </a:r>
            <a:r>
              <a:rPr lang="en-US" dirty="0"/>
              <a:t>, 1) * (</a:t>
            </a:r>
            <a:r>
              <a:rPr lang="en-US" i="1" dirty="0"/>
              <a:t>x</a:t>
            </a:r>
            <a:r>
              <a:rPr lang="en-US" dirty="0"/>
              <a:t>, 1) + (2, 0) * (</a:t>
            </a:r>
            <a:r>
              <a:rPr lang="en-US" i="1" dirty="0"/>
              <a:t>x</a:t>
            </a:r>
            <a:r>
              <a:rPr lang="en-US" dirty="0"/>
              <a:t>, 1) + (3, 0) </a:t>
            </a:r>
            <a:r>
              <a:rPr lang="en-US" dirty="0">
                <a:solidFill>
                  <a:srgbClr val="0070C0"/>
                </a:solidFill>
              </a:rPr>
              <a:t>[lit </a:t>
            </a:r>
            <a:r>
              <a:rPr lang="en-US" i="1" dirty="0">
                <a:solidFill>
                  <a:srgbClr val="0070C0"/>
                </a:solidFill>
              </a:rPr>
              <a:t>r </a:t>
            </a:r>
            <a:r>
              <a:rPr lang="zh-CN" altLang="en-US" dirty="0">
                <a:solidFill>
                  <a:srgbClr val="0070C0"/>
                </a:solidFill>
              </a:rPr>
              <a:t>→</a:t>
            </a:r>
            <a:r>
              <a:rPr lang="en-US" dirty="0">
                <a:solidFill>
                  <a:srgbClr val="0070C0"/>
                </a:solidFill>
              </a:rPr>
              <a:t> (lit </a:t>
            </a:r>
            <a:r>
              <a:rPr lang="en-US" i="1" dirty="0">
                <a:solidFill>
                  <a:srgbClr val="0070C0"/>
                </a:solidFill>
              </a:rPr>
              <a:t>r</a:t>
            </a:r>
            <a:r>
              <a:rPr lang="en-US" dirty="0">
                <a:solidFill>
                  <a:srgbClr val="0070C0"/>
                </a:solidFill>
              </a:rPr>
              <a:t>, lit 0)]</a:t>
            </a:r>
          </a:p>
          <a:p>
            <a:pPr marL="0" lvl="0" indent="0">
              <a:buClr>
                <a:srgbClr val="FFCC99"/>
              </a:buClr>
              <a:buSzPct val="45000"/>
              <a:buNone/>
            </a:pPr>
            <a:r>
              <a:rPr lang="en-US" altLang="zh-CN" dirty="0"/>
              <a:t>=	</a:t>
            </a:r>
            <a:r>
              <a:rPr lang="en-US" dirty="0"/>
              <a:t>(</a:t>
            </a:r>
            <a:r>
              <a:rPr lang="en-US" i="1" dirty="0"/>
              <a:t>x</a:t>
            </a:r>
            <a:r>
              <a:rPr lang="en-US" dirty="0"/>
              <a:t> * </a:t>
            </a:r>
            <a:r>
              <a:rPr lang="en-US" i="1" dirty="0"/>
              <a:t>x</a:t>
            </a:r>
            <a:r>
              <a:rPr lang="en-US" dirty="0"/>
              <a:t>, 2 * </a:t>
            </a:r>
            <a:r>
              <a:rPr lang="en-US" i="1" dirty="0"/>
              <a:t>x</a:t>
            </a:r>
            <a:r>
              <a:rPr lang="en-US" dirty="0"/>
              <a:t>) + (2, 0) * (</a:t>
            </a:r>
            <a:r>
              <a:rPr lang="en-US" i="1" dirty="0"/>
              <a:t>x</a:t>
            </a:r>
            <a:r>
              <a:rPr lang="en-US" dirty="0"/>
              <a:t>, 1) + (3, 0)  </a:t>
            </a:r>
            <a:r>
              <a:rPr lang="en-US" dirty="0">
                <a:solidFill>
                  <a:srgbClr val="0070C0"/>
                </a:solidFill>
              </a:rPr>
              <a:t>[(</a:t>
            </a:r>
            <a:r>
              <a:rPr lang="en-US" i="1" dirty="0">
                <a:solidFill>
                  <a:srgbClr val="0070C0"/>
                </a:solidFill>
              </a:rPr>
              <a:t>l</a:t>
            </a:r>
            <a:r>
              <a:rPr lang="en-US" dirty="0">
                <a:solidFill>
                  <a:srgbClr val="0070C0"/>
                </a:solidFill>
              </a:rPr>
              <a:t>, </a:t>
            </a:r>
            <a:r>
              <a:rPr lang="en-US" i="1" dirty="0">
                <a:solidFill>
                  <a:srgbClr val="0070C0"/>
                </a:solidFill>
              </a:rPr>
              <a:t>ldiff</a:t>
            </a:r>
            <a:r>
              <a:rPr lang="en-US" dirty="0">
                <a:solidFill>
                  <a:srgbClr val="0070C0"/>
                </a:solidFill>
              </a:rPr>
              <a:t>) * (</a:t>
            </a:r>
            <a:r>
              <a:rPr lang="en-US" i="1" dirty="0">
                <a:solidFill>
                  <a:srgbClr val="0070C0"/>
                </a:solidFill>
              </a:rPr>
              <a:t>r</a:t>
            </a:r>
            <a:r>
              <a:rPr lang="en-US" dirty="0">
                <a:solidFill>
                  <a:srgbClr val="0070C0"/>
                </a:solidFill>
              </a:rPr>
              <a:t>, </a:t>
            </a:r>
            <a:r>
              <a:rPr lang="en-US" i="1" dirty="0">
                <a:solidFill>
                  <a:srgbClr val="0070C0"/>
                </a:solidFill>
              </a:rPr>
              <a:t>rdiff</a:t>
            </a:r>
            <a:r>
              <a:rPr lang="en-US" dirty="0">
                <a:solidFill>
                  <a:srgbClr val="0070C0"/>
                </a:solidFill>
              </a:rPr>
              <a:t>)	→ (</a:t>
            </a:r>
            <a:r>
              <a:rPr lang="en-US" i="1" dirty="0">
                <a:solidFill>
                  <a:srgbClr val="0070C0"/>
                </a:solidFill>
              </a:rPr>
              <a:t>l</a:t>
            </a:r>
            <a:r>
              <a:rPr lang="en-US" dirty="0">
                <a:solidFill>
                  <a:srgbClr val="0070C0"/>
                </a:solidFill>
              </a:rPr>
              <a:t> * </a:t>
            </a:r>
            <a:r>
              <a:rPr lang="en-US" i="1" dirty="0">
                <a:solidFill>
                  <a:srgbClr val="0070C0"/>
                </a:solidFill>
              </a:rPr>
              <a:t>r</a:t>
            </a:r>
            <a:r>
              <a:rPr lang="en-US" dirty="0">
                <a:solidFill>
                  <a:srgbClr val="0070C0"/>
                </a:solidFill>
              </a:rPr>
              <a:t>, </a:t>
            </a:r>
            <a:r>
              <a:rPr lang="en-US" i="1" dirty="0">
                <a:solidFill>
                  <a:srgbClr val="0070C0"/>
                </a:solidFill>
              </a:rPr>
              <a:t>l</a:t>
            </a:r>
            <a:r>
              <a:rPr lang="en-US" dirty="0">
                <a:solidFill>
                  <a:srgbClr val="0070C0"/>
                </a:solidFill>
              </a:rPr>
              <a:t> * </a:t>
            </a:r>
            <a:r>
              <a:rPr lang="en-US" i="1" dirty="0">
                <a:solidFill>
                  <a:srgbClr val="0070C0"/>
                </a:solidFill>
              </a:rPr>
              <a:t>rdiff</a:t>
            </a:r>
            <a:r>
              <a:rPr lang="en-US" dirty="0">
                <a:solidFill>
                  <a:srgbClr val="0070C0"/>
                </a:solidFill>
              </a:rPr>
              <a:t> + </a:t>
            </a:r>
            <a:r>
              <a:rPr lang="en-US" i="1" dirty="0">
                <a:solidFill>
                  <a:srgbClr val="0070C0"/>
                </a:solidFill>
              </a:rPr>
              <a:t>r</a:t>
            </a:r>
            <a:r>
              <a:rPr lang="en-US" dirty="0">
                <a:solidFill>
                  <a:srgbClr val="0070C0"/>
                </a:solidFill>
              </a:rPr>
              <a:t> * </a:t>
            </a:r>
            <a:r>
              <a:rPr lang="en-US" i="1" dirty="0">
                <a:solidFill>
                  <a:srgbClr val="0070C0"/>
                </a:solidFill>
              </a:rPr>
              <a:t>ldiff</a:t>
            </a:r>
            <a:r>
              <a:rPr lang="en-US" dirty="0">
                <a:solidFill>
                  <a:srgbClr val="0070C0"/>
                </a:solidFill>
              </a:rPr>
              <a:t>)]</a:t>
            </a:r>
          </a:p>
          <a:p>
            <a:pPr marL="0" lvl="0" indent="0">
              <a:buClr>
                <a:srgbClr val="FFCC99"/>
              </a:buClr>
              <a:buSzPct val="45000"/>
              <a:buNone/>
            </a:pPr>
            <a:r>
              <a:rPr lang="en-US" altLang="zh-CN" dirty="0"/>
              <a:t>=	</a:t>
            </a:r>
            <a:r>
              <a:rPr lang="en-US" dirty="0"/>
              <a:t>(</a:t>
            </a:r>
            <a:r>
              <a:rPr lang="en-US" i="1" dirty="0"/>
              <a:t>x</a:t>
            </a:r>
            <a:r>
              <a:rPr lang="en-US" dirty="0"/>
              <a:t> * </a:t>
            </a:r>
            <a:r>
              <a:rPr lang="en-US" i="1" dirty="0"/>
              <a:t>x</a:t>
            </a:r>
            <a:r>
              <a:rPr lang="en-US" dirty="0"/>
              <a:t>, 2 * </a:t>
            </a:r>
            <a:r>
              <a:rPr lang="en-US" i="1" dirty="0"/>
              <a:t>x</a:t>
            </a:r>
            <a:r>
              <a:rPr lang="en-US" dirty="0"/>
              <a:t>) + (2 * </a:t>
            </a:r>
            <a:r>
              <a:rPr lang="en-US" i="1" dirty="0"/>
              <a:t>x</a:t>
            </a:r>
            <a:r>
              <a:rPr lang="en-US" dirty="0"/>
              <a:t>, 2) + (3, 0)         </a:t>
            </a:r>
            <a:r>
              <a:rPr lang="en-US" dirty="0">
                <a:solidFill>
                  <a:srgbClr val="0070C0"/>
                </a:solidFill>
              </a:rPr>
              <a:t>[(</a:t>
            </a:r>
            <a:r>
              <a:rPr lang="en-US" i="1" dirty="0">
                <a:solidFill>
                  <a:srgbClr val="0070C0"/>
                </a:solidFill>
              </a:rPr>
              <a:t>l</a:t>
            </a:r>
            <a:r>
              <a:rPr lang="en-US" dirty="0">
                <a:solidFill>
                  <a:srgbClr val="0070C0"/>
                </a:solidFill>
              </a:rPr>
              <a:t>, </a:t>
            </a:r>
            <a:r>
              <a:rPr lang="en-US" i="1" dirty="0">
                <a:solidFill>
                  <a:srgbClr val="0070C0"/>
                </a:solidFill>
              </a:rPr>
              <a:t>ldiff</a:t>
            </a:r>
            <a:r>
              <a:rPr lang="en-US" dirty="0">
                <a:solidFill>
                  <a:srgbClr val="0070C0"/>
                </a:solidFill>
              </a:rPr>
              <a:t>) + (</a:t>
            </a:r>
            <a:r>
              <a:rPr lang="en-US" i="1" dirty="0">
                <a:solidFill>
                  <a:srgbClr val="0070C0"/>
                </a:solidFill>
              </a:rPr>
              <a:t>r</a:t>
            </a:r>
            <a:r>
              <a:rPr lang="en-US" dirty="0">
                <a:solidFill>
                  <a:srgbClr val="0070C0"/>
                </a:solidFill>
              </a:rPr>
              <a:t>, </a:t>
            </a:r>
            <a:r>
              <a:rPr lang="en-US" i="1" dirty="0">
                <a:solidFill>
                  <a:srgbClr val="0070C0"/>
                </a:solidFill>
              </a:rPr>
              <a:t>rdiff</a:t>
            </a:r>
            <a:r>
              <a:rPr lang="en-US" dirty="0">
                <a:solidFill>
                  <a:srgbClr val="0070C0"/>
                </a:solidFill>
              </a:rPr>
              <a:t>)	→ (</a:t>
            </a:r>
            <a:r>
              <a:rPr lang="en-US" i="1" dirty="0">
                <a:solidFill>
                  <a:srgbClr val="0070C0"/>
                </a:solidFill>
              </a:rPr>
              <a:t>l</a:t>
            </a:r>
            <a:r>
              <a:rPr lang="en-US" dirty="0">
                <a:solidFill>
                  <a:srgbClr val="0070C0"/>
                </a:solidFill>
              </a:rPr>
              <a:t> + </a:t>
            </a:r>
            <a:r>
              <a:rPr lang="en-US" i="1" dirty="0">
                <a:solidFill>
                  <a:srgbClr val="0070C0"/>
                </a:solidFill>
              </a:rPr>
              <a:t>r</a:t>
            </a:r>
            <a:r>
              <a:rPr lang="en-US" dirty="0">
                <a:solidFill>
                  <a:srgbClr val="0070C0"/>
                </a:solidFill>
              </a:rPr>
              <a:t>, </a:t>
            </a:r>
            <a:r>
              <a:rPr lang="en-US" i="1" dirty="0">
                <a:solidFill>
                  <a:srgbClr val="0070C0"/>
                </a:solidFill>
              </a:rPr>
              <a:t>ldiff</a:t>
            </a:r>
            <a:r>
              <a:rPr lang="en-US" dirty="0">
                <a:solidFill>
                  <a:srgbClr val="0070C0"/>
                </a:solidFill>
              </a:rPr>
              <a:t> + </a:t>
            </a:r>
            <a:r>
              <a:rPr lang="en-US" i="1" dirty="0">
                <a:solidFill>
                  <a:srgbClr val="0070C0"/>
                </a:solidFill>
              </a:rPr>
              <a:t>rdiff</a:t>
            </a:r>
            <a:r>
              <a:rPr lang="en-US" dirty="0">
                <a:solidFill>
                  <a:srgbClr val="0070C0"/>
                </a:solidFill>
              </a:rPr>
              <a:t>)]</a:t>
            </a:r>
          </a:p>
          <a:p>
            <a:pPr marL="0" lvl="0" indent="0">
              <a:buClr>
                <a:srgbClr val="FFCC99"/>
              </a:buClr>
              <a:buSzPct val="45000"/>
              <a:buNone/>
            </a:pPr>
            <a:r>
              <a:rPr lang="en-US" altLang="zh-CN" dirty="0"/>
              <a:t>=	</a:t>
            </a:r>
            <a:r>
              <a:rPr lang="en-US" dirty="0"/>
              <a:t>(</a:t>
            </a:r>
            <a:r>
              <a:rPr lang="en-US" i="1" dirty="0"/>
              <a:t>x</a:t>
            </a:r>
            <a:r>
              <a:rPr lang="en-US" dirty="0"/>
              <a:t> * </a:t>
            </a:r>
            <a:r>
              <a:rPr lang="en-US" i="1" dirty="0"/>
              <a:t>x</a:t>
            </a:r>
            <a:r>
              <a:rPr lang="en-US" dirty="0"/>
              <a:t> + 2 * </a:t>
            </a:r>
            <a:r>
              <a:rPr lang="en-US" i="1" dirty="0"/>
              <a:t>x</a:t>
            </a:r>
            <a:r>
              <a:rPr lang="en-US" dirty="0"/>
              <a:t>, 2 * </a:t>
            </a:r>
            <a:r>
              <a:rPr lang="en-US" i="1" dirty="0"/>
              <a:t>x</a:t>
            </a:r>
            <a:r>
              <a:rPr lang="en-US" dirty="0"/>
              <a:t> + 2) + (3, 0)</a:t>
            </a:r>
          </a:p>
          <a:p>
            <a:pPr marL="0" lvl="0" indent="0">
              <a:buClr>
                <a:srgbClr val="FFCC99"/>
              </a:buClr>
              <a:buSzPct val="45000"/>
              <a:buNone/>
            </a:pPr>
            <a:r>
              <a:rPr lang="en-US" altLang="zh-CN" dirty="0"/>
              <a:t>=	</a:t>
            </a:r>
            <a:r>
              <a:rPr lang="en-US" dirty="0"/>
              <a:t>(</a:t>
            </a:r>
            <a:r>
              <a:rPr lang="en-US" i="1" dirty="0"/>
              <a:t>x</a:t>
            </a:r>
            <a:r>
              <a:rPr lang="en-US" dirty="0"/>
              <a:t> * </a:t>
            </a:r>
            <a:r>
              <a:rPr lang="en-US" i="1" dirty="0"/>
              <a:t>x</a:t>
            </a:r>
            <a:r>
              <a:rPr lang="en-US" dirty="0"/>
              <a:t> + 2 * </a:t>
            </a:r>
            <a:r>
              <a:rPr lang="en-US" i="1" dirty="0"/>
              <a:t>x</a:t>
            </a:r>
            <a:r>
              <a:rPr lang="en-US" dirty="0"/>
              <a:t> + 3, 2 </a:t>
            </a:r>
            <a:r>
              <a:rPr lang="en-US" i="1" dirty="0"/>
              <a:t>x</a:t>
            </a:r>
            <a:r>
              <a:rPr lang="en-US" dirty="0"/>
              <a:t> + 2)</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853"/>
    </mc:Choice>
    <mc:Fallback>
      <p:transition spd="slow" advTm="28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9F30A-D5CE-4A89-BF35-D2CA61DC129F}"/>
              </a:ext>
            </a:extLst>
          </p:cNvPr>
          <p:cNvSpPr txBox="1">
            <a:spLocks noGrp="1"/>
          </p:cNvSpPr>
          <p:nvPr>
            <p:ph type="title"/>
          </p:nvPr>
        </p:nvSpPr>
        <p:spPr/>
        <p:txBody>
          <a:bodyPr/>
          <a:lstStyle/>
          <a:p>
            <a:pPr lvl="0"/>
            <a:r>
              <a:rPr lang="en-US" dirty="0"/>
              <a:t>How to Train Your Neural Network 3</a:t>
            </a:r>
          </a:p>
        </p:txBody>
      </p:sp>
      <p:sp>
        <p:nvSpPr>
          <p:cNvPr id="3" name="文本占位符 2">
            <a:extLst>
              <a:ext uri="{FF2B5EF4-FFF2-40B4-BE49-F238E27FC236}">
                <a16:creationId xmlns:a16="http://schemas.microsoft.com/office/drawing/2014/main" id="{01B51C87-D5C9-492F-9544-3BE8DA804AF6}"/>
              </a:ext>
            </a:extLst>
          </p:cNvPr>
          <p:cNvSpPr txBox="1">
            <a:spLocks noGrp="1"/>
          </p:cNvSpPr>
          <p:nvPr>
            <p:ph idx="1"/>
          </p:nvPr>
        </p:nvSpPr>
        <p:spPr/>
        <p:txBody>
          <a:bodyPr>
            <a:normAutofit/>
          </a:bodyPr>
          <a:lstStyle/>
          <a:p>
            <a:pPr marL="0" lvl="0" indent="0">
              <a:buClr>
                <a:srgbClr val="FFCC99"/>
              </a:buClr>
              <a:buSzPct val="45000"/>
              <a:buNone/>
            </a:pPr>
            <a:r>
              <a:rPr lang="en-US" dirty="0"/>
              <a:t>Solve for </a:t>
            </a:r>
            <a:r>
              <a:rPr lang="en-US" i="1" dirty="0"/>
              <a:t>x</a:t>
            </a:r>
            <a:r>
              <a:rPr lang="en-US" dirty="0"/>
              <a:t> ^ 2 + 2 </a:t>
            </a:r>
            <a:r>
              <a:rPr lang="en-US" i="1" dirty="0"/>
              <a:t>x</a:t>
            </a:r>
            <a:r>
              <a:rPr lang="en-US" dirty="0"/>
              <a:t> + 3 = 27</a:t>
            </a:r>
          </a:p>
          <a:p>
            <a:pPr marL="0" lvl="0" indent="0">
              <a:buClr>
                <a:srgbClr val="FFCC99"/>
              </a:buClr>
              <a:buSzPct val="45000"/>
              <a:buNone/>
            </a:pPr>
            <a:r>
              <a:rPr lang="en-US" dirty="0"/>
              <a:t>train: x → x</a:t>
            </a:r>
          </a:p>
          <a:p>
            <a:pPr marL="0" lvl="0" indent="0">
              <a:buClr>
                <a:srgbClr val="FFCC99"/>
              </a:buClr>
              <a:buSzPct val="45000"/>
              <a:buNone/>
            </a:pPr>
            <a:r>
              <a:rPr lang="en-US" dirty="0"/>
              <a:t>train </a:t>
            </a:r>
            <a:r>
              <a:rPr lang="en-US" i="1" dirty="0"/>
              <a:t>x</a:t>
            </a:r>
            <a:r>
              <a:rPr lang="en-US" dirty="0"/>
              <a:t> =</a:t>
            </a:r>
          </a:p>
          <a:p>
            <a:pPr marL="0" lvl="0" indent="0">
              <a:buClr>
                <a:srgbClr val="FFCC99"/>
              </a:buClr>
              <a:buSzPct val="45000"/>
              <a:buNone/>
            </a:pPr>
            <a:r>
              <a:rPr lang="en-US" dirty="0"/>
              <a:t>	</a:t>
            </a:r>
            <a:r>
              <a:rPr lang="en-US" b="1" dirty="0"/>
              <a:t>let</a:t>
            </a:r>
          </a:p>
          <a:p>
            <a:pPr marL="0" lvl="0" indent="0">
              <a:buClr>
                <a:srgbClr val="FFCC99"/>
              </a:buClr>
              <a:buSzPct val="45000"/>
              <a:buNone/>
            </a:pPr>
            <a:r>
              <a:rPr lang="en-US" dirty="0"/>
              <a:t>		</a:t>
            </a:r>
            <a:r>
              <a:rPr lang="en-US" i="1" dirty="0"/>
              <a:t>res</a:t>
            </a:r>
            <a:r>
              <a:rPr lang="en-US" dirty="0"/>
              <a:t> = (</a:t>
            </a:r>
            <a:r>
              <a:rPr lang="en-US" i="1" dirty="0"/>
              <a:t>x</a:t>
            </a:r>
            <a:r>
              <a:rPr lang="en-US" dirty="0"/>
              <a:t>, 1) * (</a:t>
            </a:r>
            <a:r>
              <a:rPr lang="en-US" i="1" dirty="0"/>
              <a:t>x</a:t>
            </a:r>
            <a:r>
              <a:rPr lang="en-US" dirty="0"/>
              <a:t>, 1) + (2, 0) * (</a:t>
            </a:r>
            <a:r>
              <a:rPr lang="en-US" i="1" dirty="0"/>
              <a:t>x</a:t>
            </a:r>
            <a:r>
              <a:rPr lang="en-US" dirty="0"/>
              <a:t>, 1) + (3, 0)</a:t>
            </a:r>
          </a:p>
          <a:p>
            <a:pPr marL="0" lvl="0" indent="0">
              <a:buClr>
                <a:srgbClr val="FFCC99"/>
              </a:buClr>
              <a:buSzPct val="45000"/>
              <a:buNone/>
            </a:pPr>
            <a:r>
              <a:rPr lang="en-US" dirty="0"/>
              <a:t>		</a:t>
            </a:r>
            <a:r>
              <a:rPr lang="en-US" i="1" dirty="0"/>
              <a:t>loss</a:t>
            </a:r>
            <a:r>
              <a:rPr lang="en-US" dirty="0"/>
              <a:t> = (½, 0) * square(</a:t>
            </a:r>
            <a:r>
              <a:rPr lang="en-US" i="1" dirty="0"/>
              <a:t>res</a:t>
            </a:r>
            <a:r>
              <a:rPr lang="en-US" dirty="0"/>
              <a:t> – (27, 0))</a:t>
            </a:r>
          </a:p>
          <a:p>
            <a:pPr marL="0" lvl="0" indent="0">
              <a:buClr>
                <a:srgbClr val="FFCC99"/>
              </a:buClr>
              <a:buSzPct val="45000"/>
              <a:buNone/>
            </a:pPr>
            <a:r>
              <a:rPr lang="en-US" dirty="0"/>
              <a:t> 		</a:t>
            </a:r>
            <a:r>
              <a:rPr lang="en-US" dirty="0">
                <a:solidFill>
                  <a:schemeClr val="bg1">
                    <a:lumMod val="65000"/>
                  </a:schemeClr>
                </a:solidFill>
              </a:rPr>
              <a:t>--loss = (½ * square(x * x + 2 x + 3), (res – 27) * (2x + 2))</a:t>
            </a:r>
          </a:p>
          <a:p>
            <a:pPr marL="0" lvl="0" indent="0">
              <a:buClr>
                <a:srgbClr val="FFCC99"/>
              </a:buClr>
              <a:buSzPct val="45000"/>
              <a:buNone/>
            </a:pPr>
            <a:r>
              <a:rPr lang="en-US" dirty="0"/>
              <a:t>	</a:t>
            </a:r>
            <a:r>
              <a:rPr lang="en-US" b="1" dirty="0"/>
              <a:t>in</a:t>
            </a:r>
            <a:r>
              <a:rPr lang="en-US" dirty="0"/>
              <a:t> </a:t>
            </a:r>
            <a:r>
              <a:rPr lang="en-US" i="1" dirty="0"/>
              <a:t>x</a:t>
            </a:r>
            <a:r>
              <a:rPr lang="en-US" dirty="0"/>
              <a:t> – rhs </a:t>
            </a:r>
            <a:r>
              <a:rPr lang="en-US" i="1" dirty="0"/>
              <a:t>loss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35"/>
    </mc:Choice>
    <mc:Fallback>
      <p:transition spd="slow" advTm="20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046D2-0ECB-4E02-8573-FA1B39B28230}"/>
              </a:ext>
            </a:extLst>
          </p:cNvPr>
          <p:cNvSpPr txBox="1">
            <a:spLocks noGrp="1"/>
          </p:cNvSpPr>
          <p:nvPr>
            <p:ph type="title"/>
          </p:nvPr>
        </p:nvSpPr>
        <p:spPr/>
        <p:txBody>
          <a:bodyPr/>
          <a:lstStyle/>
          <a:p>
            <a:pPr lvl="0"/>
            <a:r>
              <a:rPr lang="en-US" dirty="0"/>
              <a:t>Remember the Talk Title?</a:t>
            </a:r>
          </a:p>
        </p:txBody>
      </p:sp>
      <p:sp>
        <p:nvSpPr>
          <p:cNvPr id="3" name="文本占位符 2">
            <a:extLst>
              <a:ext uri="{FF2B5EF4-FFF2-40B4-BE49-F238E27FC236}">
                <a16:creationId xmlns:a16="http://schemas.microsoft.com/office/drawing/2014/main" id="{58B41F8B-8EF8-40DE-842D-6C9703145B77}"/>
              </a:ext>
            </a:extLst>
          </p:cNvPr>
          <p:cNvSpPr txBox="1">
            <a:spLocks noGrp="1"/>
          </p:cNvSpPr>
          <p:nvPr>
            <p:ph idx="1"/>
          </p:nvPr>
        </p:nvSpPr>
        <p:spPr/>
        <p:txBody>
          <a:bodyPr/>
          <a:lstStyle/>
          <a:p>
            <a:pPr lvl="0"/>
            <a:r>
              <a:rPr lang="en-US" dirty="0"/>
              <a:t>We don't want it to work on simple arithmetic.</a:t>
            </a:r>
          </a:p>
          <a:p>
            <a:pPr lvl="0"/>
            <a:r>
              <a:rPr lang="en-US" dirty="0"/>
              <a:t>We want it to work on program.</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86"/>
    </mc:Choice>
    <mc:Fallback>
      <p:transition spd="slow" advTm="40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DFBE3-373D-4804-AEA1-705A094B1FDD}"/>
              </a:ext>
            </a:extLst>
          </p:cNvPr>
          <p:cNvSpPr txBox="1">
            <a:spLocks noGrp="1"/>
          </p:cNvSpPr>
          <p:nvPr>
            <p:ph type="title"/>
          </p:nvPr>
        </p:nvSpPr>
        <p:spPr/>
        <p:txBody>
          <a:bodyPr/>
          <a:lstStyle/>
          <a:p>
            <a:pPr lvl="0"/>
            <a:r>
              <a:rPr lang="en-US"/>
              <a:t>Adding static typing</a:t>
            </a:r>
          </a:p>
        </p:txBody>
      </p:sp>
      <p:sp>
        <p:nvSpPr>
          <p:cNvPr id="3" name="文本占位符 2">
            <a:extLst>
              <a:ext uri="{FF2B5EF4-FFF2-40B4-BE49-F238E27FC236}">
                <a16:creationId xmlns:a16="http://schemas.microsoft.com/office/drawing/2014/main" id="{41354189-3551-47B2-8D4F-6D85BD67D23A}"/>
              </a:ext>
            </a:extLst>
          </p:cNvPr>
          <p:cNvSpPr txBox="1">
            <a:spLocks noGrp="1"/>
          </p:cNvSpPr>
          <p:nvPr>
            <p:ph idx="1"/>
          </p:nvPr>
        </p:nvSpPr>
        <p:spPr/>
        <p:txBody>
          <a:bodyPr/>
          <a:lstStyle/>
          <a:p>
            <a:pPr lvl="0"/>
            <a:r>
              <a:rPr lang="en-US" b="1" dirty="0"/>
              <a:t>type</a:t>
            </a:r>
            <a:r>
              <a:rPr lang="en-US" dirty="0"/>
              <a:t> Real = Double</a:t>
            </a:r>
          </a:p>
          <a:p>
            <a:pPr lvl="0"/>
            <a:r>
              <a:rPr lang="en-US" b="1" dirty="0"/>
              <a:t>type family </a:t>
            </a:r>
            <a:r>
              <a:rPr lang="en-US" dirty="0" err="1"/>
              <a:t>DiffType</a:t>
            </a:r>
            <a:r>
              <a:rPr lang="en-US" dirty="0"/>
              <a:t> (</a:t>
            </a:r>
            <a:r>
              <a:rPr lang="en-US" i="1" dirty="0"/>
              <a:t>x</a:t>
            </a:r>
            <a:r>
              <a:rPr lang="en-US" dirty="0"/>
              <a:t> : *) : *</a:t>
            </a:r>
          </a:p>
          <a:p>
            <a:pPr lvl="0"/>
            <a:r>
              <a:rPr lang="en-US" b="1" dirty="0"/>
              <a:t>type</a:t>
            </a:r>
            <a:r>
              <a:rPr lang="en-US" dirty="0"/>
              <a:t> </a:t>
            </a:r>
            <a:r>
              <a:rPr lang="en-US" b="1" dirty="0"/>
              <a:t>instance</a:t>
            </a:r>
            <a:r>
              <a:rPr lang="en-US" dirty="0"/>
              <a:t> </a:t>
            </a:r>
            <a:r>
              <a:rPr lang="en-US" dirty="0" err="1"/>
              <a:t>DiffType</a:t>
            </a:r>
            <a:r>
              <a:rPr lang="en-US" dirty="0"/>
              <a:t> (</a:t>
            </a:r>
            <a:r>
              <a:rPr lang="en-US" i="1" dirty="0"/>
              <a:t>a</a:t>
            </a:r>
            <a:r>
              <a:rPr lang="en-US" dirty="0"/>
              <a:t> → </a:t>
            </a:r>
            <a:r>
              <a:rPr lang="en-US" i="1" dirty="0"/>
              <a:t>b</a:t>
            </a:r>
            <a:r>
              <a:rPr lang="en-US" dirty="0"/>
              <a:t>) = </a:t>
            </a:r>
            <a:r>
              <a:rPr lang="en-US" dirty="0" err="1"/>
              <a:t>DiffType</a:t>
            </a:r>
            <a:r>
              <a:rPr lang="en-US" dirty="0"/>
              <a:t> </a:t>
            </a:r>
            <a:r>
              <a:rPr lang="en-US" i="1" dirty="0"/>
              <a:t>a</a:t>
            </a:r>
            <a:r>
              <a:rPr lang="en-US" dirty="0"/>
              <a:t> → </a:t>
            </a:r>
            <a:r>
              <a:rPr lang="en-US" dirty="0" err="1"/>
              <a:t>DiffType</a:t>
            </a:r>
            <a:r>
              <a:rPr lang="en-US" dirty="0"/>
              <a:t> </a:t>
            </a:r>
            <a:r>
              <a:rPr lang="en-US" i="1" dirty="0"/>
              <a:t>b</a:t>
            </a:r>
          </a:p>
          <a:p>
            <a:pPr lvl="0"/>
            <a:r>
              <a:rPr lang="en-US" b="1" dirty="0"/>
              <a:t>type instance </a:t>
            </a:r>
            <a:r>
              <a:rPr lang="en-US" dirty="0" err="1"/>
              <a:t>DiffType</a:t>
            </a:r>
            <a:r>
              <a:rPr lang="en-US" dirty="0"/>
              <a:t> (</a:t>
            </a:r>
            <a:r>
              <a:rPr lang="en-US" i="1" dirty="0"/>
              <a:t>a</a:t>
            </a:r>
            <a:r>
              <a:rPr lang="en-US" dirty="0"/>
              <a:t> + </a:t>
            </a:r>
            <a:r>
              <a:rPr lang="en-US" i="1" dirty="0"/>
              <a:t>b</a:t>
            </a:r>
            <a:r>
              <a:rPr lang="en-US" dirty="0"/>
              <a:t>) = </a:t>
            </a:r>
            <a:r>
              <a:rPr lang="en-US" dirty="0" err="1"/>
              <a:t>DiffType</a:t>
            </a:r>
            <a:r>
              <a:rPr lang="en-US" dirty="0"/>
              <a:t> </a:t>
            </a:r>
            <a:r>
              <a:rPr lang="en-US" i="1" dirty="0"/>
              <a:t>a</a:t>
            </a:r>
            <a:r>
              <a:rPr lang="en-US" dirty="0"/>
              <a:t> + </a:t>
            </a:r>
            <a:r>
              <a:rPr lang="en-US" dirty="0" err="1"/>
              <a:t>DiffType</a:t>
            </a:r>
            <a:r>
              <a:rPr lang="en-US" dirty="0"/>
              <a:t> </a:t>
            </a:r>
            <a:r>
              <a:rPr lang="en-US" i="1" dirty="0"/>
              <a:t>b</a:t>
            </a:r>
          </a:p>
          <a:p>
            <a:pPr lvl="0"/>
            <a:r>
              <a:rPr lang="en-US" b="1" dirty="0"/>
              <a:t>type instance </a:t>
            </a:r>
            <a:r>
              <a:rPr lang="en-US" dirty="0" err="1"/>
              <a:t>DiffType</a:t>
            </a:r>
            <a:r>
              <a:rPr lang="en-US" dirty="0"/>
              <a:t> (</a:t>
            </a:r>
            <a:r>
              <a:rPr lang="en-US" i="1" dirty="0"/>
              <a:t>a</a:t>
            </a:r>
            <a:r>
              <a:rPr lang="en-US" dirty="0"/>
              <a:t> * </a:t>
            </a:r>
            <a:r>
              <a:rPr lang="en-US" i="1" dirty="0"/>
              <a:t>b</a:t>
            </a:r>
            <a:r>
              <a:rPr lang="en-US" dirty="0"/>
              <a:t>) = </a:t>
            </a:r>
            <a:r>
              <a:rPr lang="en-US" dirty="0" err="1"/>
              <a:t>DiffType</a:t>
            </a:r>
            <a:r>
              <a:rPr lang="en-US" dirty="0"/>
              <a:t> </a:t>
            </a:r>
            <a:r>
              <a:rPr lang="en-US" i="1" dirty="0"/>
              <a:t>a</a:t>
            </a:r>
            <a:r>
              <a:rPr lang="en-US" dirty="0"/>
              <a:t> * </a:t>
            </a:r>
            <a:r>
              <a:rPr lang="en-US" dirty="0" err="1"/>
              <a:t>DiffType</a:t>
            </a:r>
            <a:r>
              <a:rPr lang="en-US" dirty="0"/>
              <a:t> </a:t>
            </a:r>
            <a:r>
              <a:rPr lang="en-US" i="1" dirty="0"/>
              <a:t>b</a:t>
            </a:r>
          </a:p>
          <a:p>
            <a:pPr lvl="0"/>
            <a:r>
              <a:rPr lang="en-US" b="1" dirty="0"/>
              <a:t>type instance </a:t>
            </a:r>
            <a:r>
              <a:rPr lang="en-US" dirty="0" err="1"/>
              <a:t>DiffType</a:t>
            </a:r>
            <a:r>
              <a:rPr lang="en-US" dirty="0"/>
              <a:t> Real = (Real * Real)</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121"/>
    </mc:Choice>
    <mc:Fallback>
      <p:transition spd="slow" advTm="70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5DECD-3F65-4FD4-9A81-9C215EDD9B28}"/>
              </a:ext>
            </a:extLst>
          </p:cNvPr>
          <p:cNvSpPr txBox="1">
            <a:spLocks noGrp="1"/>
          </p:cNvSpPr>
          <p:nvPr>
            <p:ph type="title"/>
          </p:nvPr>
        </p:nvSpPr>
        <p:spPr/>
        <p:txBody>
          <a:bodyPr/>
          <a:lstStyle/>
          <a:p>
            <a:pPr lvl="0"/>
            <a:r>
              <a:rPr lang="en-US"/>
              <a:t>Looking back</a:t>
            </a:r>
          </a:p>
        </p:txBody>
      </p:sp>
      <p:sp>
        <p:nvSpPr>
          <p:cNvPr id="3" name="文本占位符 2">
            <a:extLst>
              <a:ext uri="{FF2B5EF4-FFF2-40B4-BE49-F238E27FC236}">
                <a16:creationId xmlns:a16="http://schemas.microsoft.com/office/drawing/2014/main" id="{BA555A87-3C00-4E71-B7D8-022B6B0B05A3}"/>
              </a:ext>
            </a:extLst>
          </p:cNvPr>
          <p:cNvSpPr txBox="1">
            <a:spLocks noGrp="1"/>
          </p:cNvSpPr>
          <p:nvPr>
            <p:ph idx="1"/>
          </p:nvPr>
        </p:nvSpPr>
        <p:spPr/>
        <p:txBody>
          <a:bodyPr/>
          <a:lstStyle/>
          <a:p>
            <a:pPr lvl="0"/>
            <a:r>
              <a:rPr lang="en-US"/>
              <a:t>We achieve the closure property</a:t>
            </a:r>
          </a:p>
          <a:p>
            <a:pPr lvl="0"/>
            <a:r>
              <a:rPr lang="en-US"/>
              <a:t>Do stuff with AST</a:t>
            </a:r>
          </a:p>
          <a:p>
            <a:pPr lvl="0"/>
            <a:r>
              <a:rPr lang="en-US"/>
              <a:t>Everything is typed</a:t>
            </a:r>
            <a:endParaRPr lang="en-US" dirty="0"/>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020"/>
    </mc:Choice>
    <mc:Fallback>
      <p:transition spd="slow" advTm="70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E4D24-3833-4311-9EF0-D160823D6B7D}"/>
              </a:ext>
            </a:extLst>
          </p:cNvPr>
          <p:cNvSpPr txBox="1">
            <a:spLocks noGrp="1"/>
          </p:cNvSpPr>
          <p:nvPr>
            <p:ph type="title"/>
          </p:nvPr>
        </p:nvSpPr>
        <p:spPr/>
        <p:txBody>
          <a:bodyPr/>
          <a:lstStyle/>
          <a:p>
            <a:pPr lvl="0"/>
            <a:r>
              <a:rPr lang="en-US" dirty="0"/>
              <a:t>Roadmap</a:t>
            </a:r>
          </a:p>
        </p:txBody>
      </p:sp>
      <p:sp>
        <p:nvSpPr>
          <p:cNvPr id="3" name="文本占位符 2">
            <a:extLst>
              <a:ext uri="{FF2B5EF4-FFF2-40B4-BE49-F238E27FC236}">
                <a16:creationId xmlns:a16="http://schemas.microsoft.com/office/drawing/2014/main" id="{3254C668-D290-417F-9CF3-DCF3855F37F9}"/>
              </a:ext>
            </a:extLst>
          </p:cNvPr>
          <p:cNvSpPr txBox="1">
            <a:spLocks noGrp="1"/>
          </p:cNvSpPr>
          <p:nvPr>
            <p:ph idx="1"/>
          </p:nvPr>
        </p:nvSpPr>
        <p:spPr/>
        <p:txBody>
          <a:bodyPr/>
          <a:lstStyle/>
          <a:p>
            <a:pPr lvl="0"/>
            <a:r>
              <a:rPr lang="en-US" dirty="0"/>
              <a:t>Neural Network</a:t>
            </a:r>
          </a:p>
          <a:p>
            <a:pPr lvl="0"/>
            <a:r>
              <a:rPr lang="en-US" dirty="0"/>
              <a:t>Naive Automatic Differentiation(AD) – Quadratic</a:t>
            </a:r>
          </a:p>
          <a:p>
            <a:pPr lvl="0"/>
            <a:r>
              <a:rPr lang="en-US" dirty="0"/>
              <a:t>Forward Mode AD</a:t>
            </a:r>
          </a:p>
          <a:p>
            <a:pPr lvl="0"/>
            <a:r>
              <a:rPr lang="en-US" b="1" dirty="0">
                <a:solidFill>
                  <a:schemeClr val="accent5"/>
                </a:solidFill>
              </a:rPr>
              <a:t>Derivative of Multiple Variable</a:t>
            </a:r>
          </a:p>
          <a:p>
            <a:pPr lvl="0"/>
            <a:r>
              <a:rPr lang="en-US" dirty="0"/>
              <a:t>Derivative of More Variable</a:t>
            </a:r>
          </a:p>
          <a:p>
            <a:pPr lvl="0"/>
            <a:r>
              <a:rPr lang="en-US" dirty="0" err="1"/>
              <a:t>Impl</a:t>
            </a:r>
            <a:r>
              <a:rPr lang="en-US" dirty="0"/>
              <a:t> NN</a:t>
            </a:r>
          </a:p>
          <a:p>
            <a:pPr lvl="0"/>
            <a:r>
              <a:rPr lang="en-US" dirty="0"/>
              <a:t>Meaning of AD on PL</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46"/>
    </mc:Choice>
    <mc:Fallback>
      <p:transition spd="slow" advTm="40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3B0FC-AA1D-4DA0-B00B-03119DE451DB}"/>
              </a:ext>
            </a:extLst>
          </p:cNvPr>
          <p:cNvSpPr txBox="1">
            <a:spLocks noGrp="1"/>
          </p:cNvSpPr>
          <p:nvPr>
            <p:ph type="title"/>
          </p:nvPr>
        </p:nvSpPr>
        <p:spPr/>
        <p:txBody>
          <a:bodyPr/>
          <a:lstStyle/>
          <a:p>
            <a:pPr lvl="0"/>
            <a:r>
              <a:rPr lang="en-US"/>
              <a:t>Differentiating wrt multiple variable?</a:t>
            </a:r>
          </a:p>
        </p:txBody>
      </p:sp>
      <p:sp>
        <p:nvSpPr>
          <p:cNvPr id="3" name="文本占位符 2">
            <a:extLst>
              <a:ext uri="{FF2B5EF4-FFF2-40B4-BE49-F238E27FC236}">
                <a16:creationId xmlns:a16="http://schemas.microsoft.com/office/drawing/2014/main" id="{21D54961-0D78-41C3-AACC-23867925AEF8}"/>
              </a:ext>
            </a:extLst>
          </p:cNvPr>
          <p:cNvSpPr txBox="1">
            <a:spLocks noGrp="1"/>
          </p:cNvSpPr>
          <p:nvPr>
            <p:ph idx="1"/>
          </p:nvPr>
        </p:nvSpPr>
        <p:spPr/>
        <p:txBody>
          <a:bodyPr/>
          <a:lstStyle/>
          <a:p>
            <a:pPr lvl="0"/>
            <a:r>
              <a:rPr lang="en-US" dirty="0"/>
              <a:t>Look carefully at the transformation</a:t>
            </a:r>
          </a:p>
          <a:p>
            <a:pPr lvl="0"/>
            <a:r>
              <a:rPr lang="en-US" b="1" dirty="0"/>
              <a:t>lit</a:t>
            </a:r>
            <a:r>
              <a:rPr lang="en-US" dirty="0"/>
              <a:t> </a:t>
            </a:r>
            <a:r>
              <a:rPr lang="en-US" i="1" dirty="0"/>
              <a:t>x</a:t>
            </a:r>
            <a:r>
              <a:rPr lang="en-US" dirty="0"/>
              <a:t>		→ (</a:t>
            </a:r>
            <a:r>
              <a:rPr lang="en-US" b="1" dirty="0"/>
              <a:t>lit</a:t>
            </a:r>
            <a:r>
              <a:rPr lang="en-US" dirty="0"/>
              <a:t> </a:t>
            </a:r>
            <a:r>
              <a:rPr lang="en-US" i="1" dirty="0"/>
              <a:t>x</a:t>
            </a:r>
            <a:r>
              <a:rPr lang="en-US" dirty="0"/>
              <a:t>, </a:t>
            </a:r>
            <a:r>
              <a:rPr lang="en-US" b="1" dirty="0"/>
              <a:t>lit</a:t>
            </a:r>
            <a:r>
              <a:rPr lang="en-US" dirty="0"/>
              <a:t> 0)</a:t>
            </a:r>
          </a:p>
          <a:p>
            <a:pPr lvl="0"/>
            <a:r>
              <a:rPr lang="en-US" dirty="0"/>
              <a:t>+		→ </a:t>
            </a:r>
            <a:r>
              <a:rPr lang="en-US" altLang="zh-CN" b="1" dirty="0"/>
              <a:t>λ</a:t>
            </a:r>
            <a:r>
              <a:rPr lang="en-US" dirty="0"/>
              <a:t>(</a:t>
            </a:r>
            <a:r>
              <a:rPr lang="en-US" i="1" dirty="0"/>
              <a:t>l</a:t>
            </a:r>
            <a:r>
              <a:rPr lang="en-US" dirty="0"/>
              <a:t>, </a:t>
            </a:r>
            <a:r>
              <a:rPr lang="en-US" i="1" dirty="0" err="1"/>
              <a:t>ld</a:t>
            </a:r>
            <a:r>
              <a:rPr lang="en-US" dirty="0"/>
              <a:t>) (</a:t>
            </a:r>
            <a:r>
              <a:rPr lang="en-US" i="1" dirty="0"/>
              <a:t>r</a:t>
            </a:r>
            <a:r>
              <a:rPr lang="en-US" dirty="0"/>
              <a:t>, </a:t>
            </a:r>
            <a:r>
              <a:rPr lang="en-US" i="1" dirty="0" err="1"/>
              <a:t>rd</a:t>
            </a:r>
            <a:r>
              <a:rPr lang="en-US" dirty="0"/>
              <a:t>) → (</a:t>
            </a:r>
            <a:r>
              <a:rPr lang="en-US" i="1" dirty="0"/>
              <a:t>l</a:t>
            </a:r>
            <a:r>
              <a:rPr lang="en-US" dirty="0"/>
              <a:t> + </a:t>
            </a:r>
            <a:r>
              <a:rPr lang="en-US" i="1" dirty="0"/>
              <a:t>r</a:t>
            </a:r>
            <a:r>
              <a:rPr lang="en-US" dirty="0"/>
              <a:t>, </a:t>
            </a:r>
            <a:r>
              <a:rPr lang="en-US" i="1" dirty="0" err="1"/>
              <a:t>ld</a:t>
            </a:r>
            <a:r>
              <a:rPr lang="en-US" dirty="0"/>
              <a:t> + </a:t>
            </a:r>
            <a:r>
              <a:rPr lang="en-US" i="1" dirty="0" err="1"/>
              <a:t>rd</a:t>
            </a:r>
            <a:r>
              <a:rPr lang="en-US" dirty="0"/>
              <a:t>)</a:t>
            </a:r>
          </a:p>
          <a:p>
            <a:pPr lvl="0"/>
            <a:r>
              <a:rPr lang="en-US" dirty="0"/>
              <a:t>-			→ </a:t>
            </a:r>
            <a:r>
              <a:rPr lang="en-US" altLang="zh-CN" b="1" dirty="0"/>
              <a:t>λ</a:t>
            </a:r>
            <a:r>
              <a:rPr lang="en-US" dirty="0"/>
              <a:t>(</a:t>
            </a:r>
            <a:r>
              <a:rPr lang="en-US" i="1" dirty="0"/>
              <a:t>l</a:t>
            </a:r>
            <a:r>
              <a:rPr lang="en-US" dirty="0"/>
              <a:t>, </a:t>
            </a:r>
            <a:r>
              <a:rPr lang="en-US" i="1" dirty="0" err="1"/>
              <a:t>ld</a:t>
            </a:r>
            <a:r>
              <a:rPr lang="en-US" dirty="0"/>
              <a:t>) (</a:t>
            </a:r>
            <a:r>
              <a:rPr lang="en-US" i="1" dirty="0"/>
              <a:t>r</a:t>
            </a:r>
            <a:r>
              <a:rPr lang="en-US" dirty="0"/>
              <a:t>, </a:t>
            </a:r>
            <a:r>
              <a:rPr lang="en-US" i="1" dirty="0" err="1"/>
              <a:t>rd</a:t>
            </a:r>
            <a:r>
              <a:rPr lang="en-US" dirty="0"/>
              <a:t>) → (</a:t>
            </a:r>
            <a:r>
              <a:rPr lang="en-US" i="1" dirty="0"/>
              <a:t>l</a:t>
            </a:r>
            <a:r>
              <a:rPr lang="en-US" dirty="0"/>
              <a:t> – </a:t>
            </a:r>
            <a:r>
              <a:rPr lang="en-US" i="1" dirty="0"/>
              <a:t>r</a:t>
            </a:r>
            <a:r>
              <a:rPr lang="en-US" dirty="0"/>
              <a:t>, </a:t>
            </a:r>
            <a:r>
              <a:rPr lang="en-US" i="1" dirty="0" err="1"/>
              <a:t>ld</a:t>
            </a:r>
            <a:r>
              <a:rPr lang="en-US" dirty="0"/>
              <a:t> – </a:t>
            </a:r>
            <a:r>
              <a:rPr lang="en-US" i="1" dirty="0" err="1"/>
              <a:t>rd</a:t>
            </a:r>
            <a:r>
              <a:rPr lang="en-US" dirty="0"/>
              <a:t>)</a:t>
            </a:r>
          </a:p>
          <a:p>
            <a:pPr lvl="0"/>
            <a:r>
              <a:rPr lang="en-US" dirty="0"/>
              <a:t>*			→ </a:t>
            </a:r>
            <a:r>
              <a:rPr lang="en-US" altLang="zh-CN" b="1" dirty="0"/>
              <a:t>λ</a:t>
            </a:r>
            <a:r>
              <a:rPr lang="en-US" dirty="0"/>
              <a:t>(</a:t>
            </a:r>
            <a:r>
              <a:rPr lang="en-US" i="1" dirty="0"/>
              <a:t>l</a:t>
            </a:r>
            <a:r>
              <a:rPr lang="en-US" dirty="0"/>
              <a:t>, </a:t>
            </a:r>
            <a:r>
              <a:rPr lang="en-US" i="1" dirty="0" err="1"/>
              <a:t>ld</a:t>
            </a:r>
            <a:r>
              <a:rPr lang="en-US" dirty="0"/>
              <a:t>) (</a:t>
            </a:r>
            <a:r>
              <a:rPr lang="en-US" i="1" dirty="0"/>
              <a:t>r</a:t>
            </a:r>
            <a:r>
              <a:rPr lang="en-US" dirty="0"/>
              <a:t>, </a:t>
            </a:r>
            <a:r>
              <a:rPr lang="en-US" i="1" dirty="0" err="1"/>
              <a:t>rd</a:t>
            </a:r>
            <a:r>
              <a:rPr lang="en-US" dirty="0"/>
              <a:t>) → (</a:t>
            </a:r>
            <a:r>
              <a:rPr lang="en-US" i="1" dirty="0"/>
              <a:t>l</a:t>
            </a:r>
            <a:r>
              <a:rPr lang="en-US" dirty="0"/>
              <a:t> * </a:t>
            </a:r>
            <a:r>
              <a:rPr lang="en-US" i="1" dirty="0"/>
              <a:t>r</a:t>
            </a:r>
            <a:r>
              <a:rPr lang="en-US" dirty="0"/>
              <a:t>, </a:t>
            </a:r>
            <a:r>
              <a:rPr lang="en-US" i="1" dirty="0"/>
              <a:t>l</a:t>
            </a:r>
            <a:r>
              <a:rPr lang="en-US" dirty="0"/>
              <a:t> * </a:t>
            </a:r>
            <a:r>
              <a:rPr lang="en-US" i="1" dirty="0" err="1"/>
              <a:t>rd</a:t>
            </a:r>
            <a:r>
              <a:rPr lang="en-US" dirty="0"/>
              <a:t> + </a:t>
            </a:r>
            <a:r>
              <a:rPr lang="en-US" i="1" dirty="0"/>
              <a:t>r</a:t>
            </a:r>
            <a:r>
              <a:rPr lang="en-US" dirty="0"/>
              <a:t> * </a:t>
            </a:r>
            <a:r>
              <a:rPr lang="en-US" i="1" dirty="0" err="1"/>
              <a:t>ld</a:t>
            </a:r>
            <a:r>
              <a:rPr lang="en-US" dirty="0"/>
              <a:t>)</a:t>
            </a:r>
          </a:p>
          <a:p>
            <a:pPr lvl="0"/>
            <a:r>
              <a:rPr lang="en-US" dirty="0"/>
              <a:t>/			→ </a:t>
            </a:r>
            <a:r>
              <a:rPr lang="en-US" altLang="zh-CN" b="1" dirty="0"/>
              <a:t>λ</a:t>
            </a:r>
            <a:r>
              <a:rPr lang="en-US" dirty="0"/>
              <a:t>(</a:t>
            </a:r>
            <a:r>
              <a:rPr lang="en-US" i="1" dirty="0"/>
              <a:t>l</a:t>
            </a:r>
            <a:r>
              <a:rPr lang="en-US" dirty="0"/>
              <a:t>, </a:t>
            </a:r>
            <a:r>
              <a:rPr lang="en-US" i="1" dirty="0" err="1"/>
              <a:t>ld</a:t>
            </a:r>
            <a:r>
              <a:rPr lang="en-US" dirty="0"/>
              <a:t>) (</a:t>
            </a:r>
            <a:r>
              <a:rPr lang="en-US" i="1" dirty="0"/>
              <a:t>r</a:t>
            </a:r>
            <a:r>
              <a:rPr lang="en-US" dirty="0"/>
              <a:t>, </a:t>
            </a:r>
            <a:r>
              <a:rPr lang="en-US" i="1" dirty="0" err="1"/>
              <a:t>rd</a:t>
            </a:r>
            <a:r>
              <a:rPr lang="en-US" dirty="0"/>
              <a:t>) → (</a:t>
            </a:r>
            <a:r>
              <a:rPr lang="en-US" i="1" dirty="0"/>
              <a:t>l</a:t>
            </a:r>
            <a:r>
              <a:rPr lang="en-US" dirty="0"/>
              <a:t> / </a:t>
            </a:r>
            <a:r>
              <a:rPr lang="en-US" i="1" dirty="0"/>
              <a:t>r</a:t>
            </a:r>
            <a:r>
              <a:rPr lang="en-US" dirty="0"/>
              <a:t>, </a:t>
            </a:r>
            <a:r>
              <a:rPr lang="en-US" i="1" dirty="0"/>
              <a:t>l</a:t>
            </a:r>
            <a:r>
              <a:rPr lang="en-US" dirty="0"/>
              <a:t> / </a:t>
            </a:r>
            <a:r>
              <a:rPr lang="en-US" i="1" dirty="0"/>
              <a:t>r</a:t>
            </a:r>
            <a:r>
              <a:rPr lang="en-US" dirty="0"/>
              <a:t> * </a:t>
            </a:r>
            <a:r>
              <a:rPr lang="en-US" i="1" dirty="0" err="1"/>
              <a:t>ld</a:t>
            </a:r>
            <a:r>
              <a:rPr lang="en-US" dirty="0"/>
              <a:t> – </a:t>
            </a:r>
            <a:r>
              <a:rPr lang="en-US" i="1" dirty="0"/>
              <a:t>l</a:t>
            </a:r>
            <a:r>
              <a:rPr lang="en-US" dirty="0"/>
              <a:t> / (</a:t>
            </a:r>
            <a:r>
              <a:rPr lang="en-US" i="1" dirty="0"/>
              <a:t>r</a:t>
            </a:r>
            <a:r>
              <a:rPr lang="en-US" dirty="0"/>
              <a:t> * </a:t>
            </a:r>
            <a:r>
              <a:rPr lang="en-US" i="1" dirty="0"/>
              <a:t>r</a:t>
            </a:r>
            <a:r>
              <a:rPr lang="en-US" dirty="0"/>
              <a:t>) * </a:t>
            </a:r>
            <a:r>
              <a:rPr lang="en-US" i="1" dirty="0" err="1"/>
              <a:t>rd</a:t>
            </a:r>
            <a:r>
              <a:rPr lang="en-US" dirty="0"/>
              <a:t>)</a:t>
            </a:r>
          </a:p>
          <a:p>
            <a:pPr lvl="0"/>
            <a:r>
              <a:rPr lang="en-US" dirty="0" err="1"/>
              <a:t>exp</a:t>
            </a:r>
            <a:r>
              <a:rPr lang="en-US" dirty="0"/>
              <a:t>		→ </a:t>
            </a:r>
            <a:r>
              <a:rPr lang="en-US" altLang="zh-CN" b="1" dirty="0"/>
              <a:t>λ</a:t>
            </a:r>
            <a:r>
              <a:rPr lang="en-US" dirty="0"/>
              <a:t>(</a:t>
            </a:r>
            <a:r>
              <a:rPr lang="en-US" i="1" dirty="0"/>
              <a:t>x</a:t>
            </a:r>
            <a:r>
              <a:rPr lang="en-US" dirty="0"/>
              <a:t>, </a:t>
            </a:r>
            <a:r>
              <a:rPr lang="en-US" i="1" dirty="0" err="1"/>
              <a:t>xd</a:t>
            </a:r>
            <a:r>
              <a:rPr lang="en-US" dirty="0"/>
              <a:t>) → </a:t>
            </a:r>
            <a:r>
              <a:rPr lang="en-US" b="1" dirty="0"/>
              <a:t>let</a:t>
            </a:r>
            <a:r>
              <a:rPr lang="en-US" dirty="0"/>
              <a:t> </a:t>
            </a:r>
            <a:r>
              <a:rPr lang="en-US" i="1" dirty="0"/>
              <a:t>ex</a:t>
            </a:r>
            <a:r>
              <a:rPr lang="en-US" dirty="0"/>
              <a:t> = </a:t>
            </a:r>
            <a:r>
              <a:rPr lang="en-US" dirty="0" err="1"/>
              <a:t>exp</a:t>
            </a:r>
            <a:r>
              <a:rPr lang="en-US" dirty="0"/>
              <a:t> </a:t>
            </a:r>
            <a:r>
              <a:rPr lang="en-US" i="1" dirty="0"/>
              <a:t>x</a:t>
            </a:r>
            <a:r>
              <a:rPr lang="en-US" dirty="0"/>
              <a:t> </a:t>
            </a:r>
            <a:r>
              <a:rPr lang="en-US" b="1" dirty="0"/>
              <a:t>in</a:t>
            </a:r>
            <a:r>
              <a:rPr lang="en-US" dirty="0"/>
              <a:t> (</a:t>
            </a:r>
            <a:r>
              <a:rPr lang="en-US" i="1" dirty="0"/>
              <a:t>ex</a:t>
            </a:r>
            <a:r>
              <a:rPr lang="en-US" dirty="0"/>
              <a:t>, </a:t>
            </a:r>
            <a:r>
              <a:rPr lang="en-US" i="1" dirty="0"/>
              <a:t>ex</a:t>
            </a:r>
            <a:r>
              <a:rPr lang="en-US" dirty="0"/>
              <a:t> * </a:t>
            </a:r>
            <a:r>
              <a:rPr lang="en-US" i="1" dirty="0" err="1"/>
              <a:t>xd</a:t>
            </a:r>
            <a:r>
              <a:rPr lang="en-US" dirty="0"/>
              <a:t>)</a:t>
            </a: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097"/>
    </mc:Choice>
    <mc:Fallback>
      <p:transition spd="slow" advTm="60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044C3-4E9E-4497-9788-84302DC13C4C}"/>
              </a:ext>
            </a:extLst>
          </p:cNvPr>
          <p:cNvSpPr txBox="1">
            <a:spLocks noGrp="1"/>
          </p:cNvSpPr>
          <p:nvPr>
            <p:ph type="title"/>
          </p:nvPr>
        </p:nvSpPr>
        <p:spPr/>
        <p:txBody>
          <a:bodyPr/>
          <a:lstStyle/>
          <a:p>
            <a:pPr lvl="0"/>
            <a:r>
              <a:rPr lang="en-US" dirty="0"/>
              <a:t>Agenda</a:t>
            </a:r>
          </a:p>
        </p:txBody>
      </p:sp>
      <p:sp>
        <p:nvSpPr>
          <p:cNvPr id="3" name="文本占位符 2">
            <a:extLst>
              <a:ext uri="{FF2B5EF4-FFF2-40B4-BE49-F238E27FC236}">
                <a16:creationId xmlns:a16="http://schemas.microsoft.com/office/drawing/2014/main" id="{F895112D-D531-4D1E-BAB0-EDD9DF1C87F6}"/>
              </a:ext>
            </a:extLst>
          </p:cNvPr>
          <p:cNvSpPr txBox="1">
            <a:spLocks noGrp="1"/>
          </p:cNvSpPr>
          <p:nvPr>
            <p:ph idx="1"/>
          </p:nvPr>
        </p:nvSpPr>
        <p:spPr/>
        <p:txBody>
          <a:bodyPr/>
          <a:lstStyle/>
          <a:p>
            <a:pPr lvl="0"/>
            <a:r>
              <a:rPr lang="en-US"/>
              <a:t>Neural Networks are Program</a:t>
            </a:r>
          </a:p>
          <a:p>
            <a:pPr lvl="0"/>
            <a:r>
              <a:rPr lang="en-US"/>
              <a:t>Apply PL/FP to Neural Network(NN)</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930"/>
    </mc:Choice>
    <mc:Fallback>
      <p:transition spd="slow" advTm="19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635ED-527F-46A8-8759-D6B12BA31B84}"/>
              </a:ext>
            </a:extLst>
          </p:cNvPr>
          <p:cNvSpPr txBox="1">
            <a:spLocks noGrp="1"/>
          </p:cNvSpPr>
          <p:nvPr>
            <p:ph type="title"/>
          </p:nvPr>
        </p:nvSpPr>
        <p:spPr/>
        <p:txBody>
          <a:bodyPr/>
          <a:lstStyle/>
          <a:p>
            <a:pPr lvl="0"/>
            <a:r>
              <a:rPr lang="en-US"/>
              <a:t>Vector Space!</a:t>
            </a:r>
          </a:p>
        </p:txBody>
      </p:sp>
      <p:sp>
        <p:nvSpPr>
          <p:cNvPr id="3" name="文本占位符 2">
            <a:extLst>
              <a:ext uri="{FF2B5EF4-FFF2-40B4-BE49-F238E27FC236}">
                <a16:creationId xmlns:a16="http://schemas.microsoft.com/office/drawing/2014/main" id="{71D417EA-95C4-44F4-AFE8-B6D8EAE5E015}"/>
              </a:ext>
            </a:extLst>
          </p:cNvPr>
          <p:cNvSpPr txBox="1">
            <a:spLocks noGrp="1"/>
          </p:cNvSpPr>
          <p:nvPr>
            <p:ph idx="1"/>
          </p:nvPr>
        </p:nvSpPr>
        <p:spPr/>
        <p:txBody>
          <a:bodyPr>
            <a:normAutofit lnSpcReduction="10000"/>
          </a:bodyPr>
          <a:lstStyle/>
          <a:p>
            <a:pPr lvl="0"/>
            <a:r>
              <a:rPr lang="en-US" dirty="0"/>
              <a:t>Unit is a Vector Space, 0 weight</a:t>
            </a:r>
          </a:p>
          <a:p>
            <a:pPr lvl="0"/>
            <a:r>
              <a:rPr lang="en-US" b="1" dirty="0"/>
              <a:t>R</a:t>
            </a:r>
            <a:r>
              <a:rPr lang="en-US" dirty="0"/>
              <a:t> is a Vector Space, 1 weight</a:t>
            </a:r>
          </a:p>
          <a:p>
            <a:pPr lvl="0"/>
            <a:r>
              <a:rPr lang="en-US" dirty="0"/>
              <a:t>(</a:t>
            </a:r>
            <a:r>
              <a:rPr lang="en-US" i="1" dirty="0" err="1"/>
              <a:t>vl</a:t>
            </a:r>
            <a:r>
              <a:rPr lang="en-US" dirty="0"/>
              <a:t> * </a:t>
            </a:r>
            <a:r>
              <a:rPr lang="en-US" i="1" dirty="0" err="1"/>
              <a:t>vr</a:t>
            </a:r>
            <a:r>
              <a:rPr lang="en-US" dirty="0"/>
              <a:t>) is a Vector Space, have added weight</a:t>
            </a:r>
          </a:p>
          <a:p>
            <a:pPr lvl="0"/>
            <a:r>
              <a:rPr lang="en-US" i="1" dirty="0"/>
              <a:t>V</a:t>
            </a:r>
            <a:r>
              <a:rPr lang="en-US" dirty="0"/>
              <a:t>[1000] is a Vector Space</a:t>
            </a:r>
          </a:p>
          <a:p>
            <a:pPr lvl="0"/>
            <a:r>
              <a:rPr lang="en-US" dirty="0"/>
              <a:t>Minimal definition:</a:t>
            </a:r>
          </a:p>
          <a:p>
            <a:pPr lvl="0"/>
            <a:r>
              <a:rPr lang="en-US" dirty="0"/>
              <a:t>	</a:t>
            </a:r>
            <a:r>
              <a:rPr lang="en-US" b="1" dirty="0"/>
              <a:t>0</a:t>
            </a:r>
            <a:r>
              <a:rPr lang="en-US" dirty="0"/>
              <a:t>		:: </a:t>
            </a:r>
            <a:r>
              <a:rPr lang="en-US" i="1" dirty="0"/>
              <a:t>v</a:t>
            </a:r>
          </a:p>
          <a:p>
            <a:pPr lvl="0"/>
            <a:r>
              <a:rPr lang="en-US" dirty="0"/>
              <a:t>	</a:t>
            </a:r>
            <a:r>
              <a:rPr lang="en-US" b="1" dirty="0"/>
              <a:t>+</a:t>
            </a:r>
            <a:r>
              <a:rPr lang="en-US" dirty="0"/>
              <a:t>		:: </a:t>
            </a:r>
            <a:r>
              <a:rPr lang="en-US" i="1" dirty="0"/>
              <a:t>v</a:t>
            </a:r>
            <a:r>
              <a:rPr lang="en-US" dirty="0"/>
              <a:t> → </a:t>
            </a:r>
            <a:r>
              <a:rPr lang="en-US" i="1" dirty="0"/>
              <a:t>v</a:t>
            </a:r>
            <a:r>
              <a:rPr lang="en-US" dirty="0"/>
              <a:t> → </a:t>
            </a:r>
            <a:r>
              <a:rPr lang="en-US" i="1" dirty="0"/>
              <a:t>v</a:t>
            </a:r>
          </a:p>
          <a:p>
            <a:pPr lvl="0"/>
            <a:r>
              <a:rPr lang="en-US" dirty="0"/>
              <a:t>	</a:t>
            </a:r>
            <a:r>
              <a:rPr lang="en-US" b="1" dirty="0"/>
              <a:t>scale</a:t>
            </a:r>
            <a:r>
              <a:rPr lang="en-US" dirty="0"/>
              <a:t>	:: </a:t>
            </a:r>
            <a:r>
              <a:rPr lang="en-US" b="1" dirty="0"/>
              <a:t>R</a:t>
            </a:r>
            <a:r>
              <a:rPr lang="en-US" dirty="0"/>
              <a:t> → </a:t>
            </a:r>
            <a:r>
              <a:rPr lang="en-US" i="1" dirty="0"/>
              <a:t>v</a:t>
            </a:r>
            <a:r>
              <a:rPr lang="en-US" dirty="0"/>
              <a:t> → </a:t>
            </a:r>
            <a:r>
              <a:rPr lang="en-US" i="1" dirty="0"/>
              <a:t>v</a:t>
            </a:r>
          </a:p>
          <a:p>
            <a:pPr lvl="0"/>
            <a:r>
              <a:rPr lang="en-US" dirty="0" err="1"/>
              <a:t>DiffType</a:t>
            </a:r>
            <a:r>
              <a:rPr lang="en-US" dirty="0"/>
              <a:t> now take an extra parameter </a:t>
            </a:r>
            <a:r>
              <a:rPr lang="en-US" i="1" dirty="0"/>
              <a:t>v</a:t>
            </a:r>
            <a:r>
              <a:rPr lang="en-US" dirty="0"/>
              <a:t>, to represent the vector space</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943"/>
    </mc:Choice>
    <mc:Fallback>
      <p:transition spd="slow" advTm="59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C6BCF-D60D-4247-B99A-9756A6C5D196}"/>
              </a:ext>
            </a:extLst>
          </p:cNvPr>
          <p:cNvSpPr txBox="1">
            <a:spLocks noGrp="1"/>
          </p:cNvSpPr>
          <p:nvPr>
            <p:ph type="title"/>
          </p:nvPr>
        </p:nvSpPr>
        <p:spPr/>
        <p:txBody>
          <a:bodyPr/>
          <a:lstStyle/>
          <a:p>
            <a:pPr lvl="0"/>
            <a:r>
              <a:rPr lang="en-US"/>
              <a:t>Example</a:t>
            </a:r>
          </a:p>
        </p:txBody>
      </p:sp>
      <p:sp>
        <p:nvSpPr>
          <p:cNvPr id="3" name="文本占位符 2">
            <a:extLst>
              <a:ext uri="{FF2B5EF4-FFF2-40B4-BE49-F238E27FC236}">
                <a16:creationId xmlns:a16="http://schemas.microsoft.com/office/drawing/2014/main" id="{3A56A0FA-DA78-491F-8B28-81BE351BF90F}"/>
              </a:ext>
            </a:extLst>
          </p:cNvPr>
          <p:cNvSpPr txBox="1">
            <a:spLocks noGrp="1"/>
          </p:cNvSpPr>
          <p:nvPr>
            <p:ph idx="1"/>
          </p:nvPr>
        </p:nvSpPr>
        <p:spPr/>
        <p:txBody>
          <a:bodyPr>
            <a:normAutofit/>
          </a:bodyPr>
          <a:lstStyle/>
          <a:p>
            <a:pPr marL="0" lvl="0" indent="0">
              <a:buClr>
                <a:srgbClr val="FFCC99"/>
              </a:buClr>
              <a:buSzPct val="45000"/>
              <a:buNone/>
            </a:pPr>
            <a:r>
              <a:rPr lang="en-US" i="1" dirty="0"/>
              <a:t>x</a:t>
            </a:r>
            <a:r>
              <a:rPr lang="en-US" dirty="0"/>
              <a:t> * </a:t>
            </a:r>
            <a:r>
              <a:rPr lang="en-US" i="1" dirty="0"/>
              <a:t>x</a:t>
            </a:r>
            <a:r>
              <a:rPr lang="en-US" dirty="0"/>
              <a:t> + </a:t>
            </a:r>
            <a:r>
              <a:rPr lang="en-US" i="1" dirty="0"/>
              <a:t>y</a:t>
            </a:r>
            <a:r>
              <a:rPr lang="en-US" dirty="0"/>
              <a:t> * </a:t>
            </a:r>
            <a:r>
              <a:rPr lang="en-US" i="1" dirty="0"/>
              <a:t>y</a:t>
            </a:r>
            <a:r>
              <a:rPr lang="en-US" dirty="0"/>
              <a:t> + </a:t>
            </a:r>
            <a:r>
              <a:rPr lang="en-US" i="1" dirty="0"/>
              <a:t>x</a:t>
            </a:r>
            <a:r>
              <a:rPr lang="en-US" dirty="0"/>
              <a:t> * </a:t>
            </a:r>
            <a:r>
              <a:rPr lang="en-US" i="1" dirty="0"/>
              <a:t>y</a:t>
            </a:r>
          </a:p>
          <a:p>
            <a:pPr marL="0" lvl="0" indent="0">
              <a:buClr>
                <a:srgbClr val="FFCC99"/>
              </a:buClr>
              <a:buSzPct val="45000"/>
              <a:buNone/>
            </a:pPr>
            <a:r>
              <a:rPr lang="zh-CN" altLang="en-US" dirty="0"/>
              <a:t>→</a:t>
            </a:r>
            <a:r>
              <a:rPr lang="en-US" altLang="zh-CN" dirty="0"/>
              <a:t>	</a:t>
            </a:r>
            <a:r>
              <a:rPr lang="en-US" dirty="0"/>
              <a:t>(</a:t>
            </a:r>
            <a:r>
              <a:rPr lang="en-US" i="1" dirty="0"/>
              <a:t>x</a:t>
            </a:r>
            <a:r>
              <a:rPr lang="en-US" dirty="0"/>
              <a:t>, (1, 0)) * (</a:t>
            </a:r>
            <a:r>
              <a:rPr lang="en-US" i="1" dirty="0"/>
              <a:t>x</a:t>
            </a:r>
            <a:r>
              <a:rPr lang="en-US" dirty="0"/>
              <a:t>, (1, 0)) + (</a:t>
            </a:r>
            <a:r>
              <a:rPr lang="en-US" i="1" dirty="0"/>
              <a:t>y</a:t>
            </a:r>
            <a:r>
              <a:rPr lang="en-US" dirty="0"/>
              <a:t>, (0, 1)) * (</a:t>
            </a:r>
            <a:r>
              <a:rPr lang="en-US" i="1" dirty="0"/>
              <a:t>y</a:t>
            </a:r>
            <a:r>
              <a:rPr lang="en-US" dirty="0"/>
              <a:t>, (0, 1)) + (</a:t>
            </a:r>
            <a:r>
              <a:rPr lang="en-US" i="1" dirty="0"/>
              <a:t>x</a:t>
            </a:r>
            <a:r>
              <a:rPr lang="en-US" dirty="0"/>
              <a:t>, (1, 0)) * (</a:t>
            </a:r>
            <a:r>
              <a:rPr lang="en-US" i="1" dirty="0"/>
              <a:t>y</a:t>
            </a:r>
            <a:r>
              <a:rPr lang="en-US" dirty="0"/>
              <a:t>, (0, 1))</a:t>
            </a:r>
          </a:p>
          <a:p>
            <a:pPr marL="0" lvl="0" indent="0">
              <a:buClr>
                <a:srgbClr val="FFCC99"/>
              </a:buClr>
              <a:buSzPct val="45000"/>
              <a:buNone/>
            </a:pPr>
            <a:r>
              <a:rPr lang="en-US" dirty="0"/>
              <a:t>=	(</a:t>
            </a:r>
            <a:r>
              <a:rPr lang="en-US" i="1" dirty="0"/>
              <a:t>x</a:t>
            </a:r>
            <a:r>
              <a:rPr lang="en-US" dirty="0"/>
              <a:t> * </a:t>
            </a:r>
            <a:r>
              <a:rPr lang="en-US" i="1" dirty="0"/>
              <a:t>x</a:t>
            </a:r>
            <a:r>
              <a:rPr lang="en-US" dirty="0"/>
              <a:t>, (2 * </a:t>
            </a:r>
            <a:r>
              <a:rPr lang="en-US" i="1" dirty="0"/>
              <a:t>x</a:t>
            </a:r>
            <a:r>
              <a:rPr lang="en-US" dirty="0"/>
              <a:t>, 0)) + (</a:t>
            </a:r>
            <a:r>
              <a:rPr lang="en-US" i="1" dirty="0"/>
              <a:t>y</a:t>
            </a:r>
            <a:r>
              <a:rPr lang="en-US" dirty="0"/>
              <a:t> * </a:t>
            </a:r>
            <a:r>
              <a:rPr lang="en-US" i="1" dirty="0"/>
              <a:t>y</a:t>
            </a:r>
            <a:r>
              <a:rPr lang="en-US" dirty="0"/>
              <a:t>, (0, 2 * </a:t>
            </a:r>
            <a:r>
              <a:rPr lang="en-US" i="1" dirty="0"/>
              <a:t>y</a:t>
            </a:r>
            <a:r>
              <a:rPr lang="en-US" dirty="0"/>
              <a:t>)) + (</a:t>
            </a:r>
            <a:r>
              <a:rPr lang="en-US" i="1" dirty="0"/>
              <a:t>x</a:t>
            </a:r>
            <a:r>
              <a:rPr lang="en-US" dirty="0"/>
              <a:t> * </a:t>
            </a:r>
            <a:r>
              <a:rPr lang="en-US" i="1" dirty="0"/>
              <a:t>y</a:t>
            </a:r>
            <a:r>
              <a:rPr lang="en-US" dirty="0"/>
              <a:t>, (</a:t>
            </a:r>
            <a:r>
              <a:rPr lang="en-US" i="1" dirty="0"/>
              <a:t>y</a:t>
            </a:r>
            <a:r>
              <a:rPr lang="en-US" dirty="0"/>
              <a:t>, </a:t>
            </a:r>
            <a:r>
              <a:rPr lang="en-US" i="1" dirty="0"/>
              <a:t>x</a:t>
            </a:r>
            <a:r>
              <a:rPr lang="en-US" dirty="0"/>
              <a:t>))</a:t>
            </a:r>
          </a:p>
          <a:p>
            <a:pPr marL="0" lvl="0" indent="0">
              <a:buClr>
                <a:srgbClr val="FFCC99"/>
              </a:buClr>
              <a:buSzPct val="45000"/>
              <a:buNone/>
            </a:pPr>
            <a:r>
              <a:rPr lang="en-US" dirty="0"/>
              <a:t>=	(</a:t>
            </a:r>
            <a:r>
              <a:rPr lang="en-US" i="1" dirty="0"/>
              <a:t>x</a:t>
            </a:r>
            <a:r>
              <a:rPr lang="en-US" dirty="0"/>
              <a:t> * </a:t>
            </a:r>
            <a:r>
              <a:rPr lang="en-US" i="1" dirty="0"/>
              <a:t>x</a:t>
            </a:r>
            <a:r>
              <a:rPr lang="en-US" dirty="0"/>
              <a:t> + </a:t>
            </a:r>
            <a:r>
              <a:rPr lang="en-US" i="1" dirty="0"/>
              <a:t>y</a:t>
            </a:r>
            <a:r>
              <a:rPr lang="en-US" dirty="0"/>
              <a:t> * </a:t>
            </a:r>
            <a:r>
              <a:rPr lang="en-US" i="1" dirty="0"/>
              <a:t>y</a:t>
            </a:r>
            <a:r>
              <a:rPr lang="en-US" dirty="0"/>
              <a:t> + </a:t>
            </a:r>
            <a:r>
              <a:rPr lang="en-US" i="1" dirty="0"/>
              <a:t>x</a:t>
            </a:r>
            <a:r>
              <a:rPr lang="en-US" dirty="0"/>
              <a:t> * </a:t>
            </a:r>
            <a:r>
              <a:rPr lang="en-US" i="1" dirty="0"/>
              <a:t>y</a:t>
            </a:r>
            <a:r>
              <a:rPr lang="en-US" dirty="0"/>
              <a:t>, (2 * </a:t>
            </a:r>
            <a:r>
              <a:rPr lang="en-US" i="1" dirty="0"/>
              <a:t>x</a:t>
            </a:r>
            <a:r>
              <a:rPr lang="en-US" dirty="0"/>
              <a:t> + </a:t>
            </a:r>
            <a:r>
              <a:rPr lang="en-US" i="1" dirty="0"/>
              <a:t>y</a:t>
            </a:r>
            <a:r>
              <a:rPr lang="en-US" dirty="0"/>
              <a:t>, 2 * </a:t>
            </a:r>
            <a:r>
              <a:rPr lang="en-US" i="1" dirty="0"/>
              <a:t>y</a:t>
            </a:r>
            <a:r>
              <a:rPr lang="en-US" dirty="0"/>
              <a:t> + </a:t>
            </a:r>
            <a:r>
              <a:rPr lang="en-US" i="1" dirty="0"/>
              <a:t>x</a:t>
            </a:r>
            <a:r>
              <a:rPr lang="en-US" dirty="0"/>
              <a:t>))</a:t>
            </a:r>
          </a:p>
          <a:p>
            <a:pPr marL="0" lvl="0" indent="0">
              <a:buClr>
                <a:srgbClr val="FFCC99"/>
              </a:buClr>
              <a:buSzPct val="45000"/>
              <a:buNone/>
            </a:pPr>
            <a:endParaRPr lang="en-US" dirty="0"/>
          </a:p>
          <a:p>
            <a:pPr marL="0" indent="0">
              <a:buClr>
                <a:srgbClr val="FFCC99"/>
              </a:buClr>
              <a:buSzPct val="45000"/>
              <a:buNone/>
            </a:pPr>
            <a:r>
              <a:rPr lang="en-US" b="1" dirty="0">
                <a:solidFill>
                  <a:srgbClr val="0070C0"/>
                </a:solidFill>
              </a:rPr>
              <a:t>lit</a:t>
            </a:r>
            <a:r>
              <a:rPr lang="en-US" dirty="0">
                <a:solidFill>
                  <a:srgbClr val="0070C0"/>
                </a:solidFill>
              </a:rPr>
              <a:t> </a:t>
            </a:r>
            <a:r>
              <a:rPr lang="en-US" i="1" dirty="0">
                <a:solidFill>
                  <a:srgbClr val="0070C0"/>
                </a:solidFill>
              </a:rPr>
              <a:t>x</a:t>
            </a:r>
            <a:r>
              <a:rPr lang="en-US" dirty="0">
                <a:solidFill>
                  <a:srgbClr val="0070C0"/>
                </a:solidFill>
              </a:rPr>
              <a:t>		→ (</a:t>
            </a:r>
            <a:r>
              <a:rPr lang="en-US" b="1" dirty="0">
                <a:solidFill>
                  <a:srgbClr val="0070C0"/>
                </a:solidFill>
              </a:rPr>
              <a:t>lit</a:t>
            </a:r>
            <a:r>
              <a:rPr lang="en-US" dirty="0">
                <a:solidFill>
                  <a:srgbClr val="0070C0"/>
                </a:solidFill>
              </a:rPr>
              <a:t> </a:t>
            </a:r>
            <a:r>
              <a:rPr lang="en-US" i="1" dirty="0">
                <a:solidFill>
                  <a:srgbClr val="0070C0"/>
                </a:solidFill>
              </a:rPr>
              <a:t>x</a:t>
            </a:r>
            <a:r>
              <a:rPr lang="en-US" dirty="0">
                <a:solidFill>
                  <a:srgbClr val="0070C0"/>
                </a:solidFill>
              </a:rPr>
              <a:t>, </a:t>
            </a:r>
            <a:r>
              <a:rPr lang="en-US" b="1" dirty="0">
                <a:solidFill>
                  <a:srgbClr val="0070C0"/>
                </a:solidFill>
              </a:rPr>
              <a:t>lit</a:t>
            </a:r>
            <a:r>
              <a:rPr lang="en-US" dirty="0">
                <a:solidFill>
                  <a:srgbClr val="0070C0"/>
                </a:solidFill>
              </a:rPr>
              <a:t> 0)</a:t>
            </a:r>
          </a:p>
          <a:p>
            <a:pPr marL="0" lvl="0" indent="0">
              <a:buNone/>
            </a:pPr>
            <a:r>
              <a:rPr lang="en-US" dirty="0">
                <a:solidFill>
                  <a:srgbClr val="0070C0"/>
                </a:solidFill>
              </a:rPr>
              <a:t>+			→ </a:t>
            </a:r>
            <a:r>
              <a:rPr lang="en-US" altLang="zh-CN" b="1" dirty="0">
                <a:solidFill>
                  <a:srgbClr val="0070C0"/>
                </a:solidFill>
              </a:rPr>
              <a:t>λ</a:t>
            </a:r>
            <a:r>
              <a:rPr lang="en-US" dirty="0">
                <a:solidFill>
                  <a:srgbClr val="0070C0"/>
                </a:solidFill>
              </a:rPr>
              <a:t>(</a:t>
            </a:r>
            <a:r>
              <a:rPr lang="en-US" i="1" dirty="0">
                <a:solidFill>
                  <a:srgbClr val="0070C0"/>
                </a:solidFill>
              </a:rPr>
              <a:t>l</a:t>
            </a:r>
            <a:r>
              <a:rPr lang="en-US" dirty="0">
                <a:solidFill>
                  <a:srgbClr val="0070C0"/>
                </a:solidFill>
              </a:rPr>
              <a:t>, </a:t>
            </a:r>
            <a:r>
              <a:rPr lang="en-US" i="1" dirty="0" err="1">
                <a:solidFill>
                  <a:srgbClr val="0070C0"/>
                </a:solidFill>
              </a:rPr>
              <a:t>ld</a:t>
            </a:r>
            <a:r>
              <a:rPr lang="en-US" dirty="0">
                <a:solidFill>
                  <a:srgbClr val="0070C0"/>
                </a:solidFill>
              </a:rPr>
              <a:t>) (</a:t>
            </a:r>
            <a:r>
              <a:rPr lang="en-US" i="1" dirty="0">
                <a:solidFill>
                  <a:srgbClr val="0070C0"/>
                </a:solidFill>
              </a:rPr>
              <a:t>r</a:t>
            </a:r>
            <a:r>
              <a:rPr lang="en-US" dirty="0">
                <a:solidFill>
                  <a:srgbClr val="0070C0"/>
                </a:solidFill>
              </a:rPr>
              <a:t>, </a:t>
            </a:r>
            <a:r>
              <a:rPr lang="en-US" i="1" dirty="0" err="1">
                <a:solidFill>
                  <a:srgbClr val="0070C0"/>
                </a:solidFill>
              </a:rPr>
              <a:t>rd</a:t>
            </a:r>
            <a:r>
              <a:rPr lang="en-US" dirty="0">
                <a:solidFill>
                  <a:srgbClr val="0070C0"/>
                </a:solidFill>
              </a:rPr>
              <a:t>) → (</a:t>
            </a:r>
            <a:r>
              <a:rPr lang="en-US" i="1" dirty="0">
                <a:solidFill>
                  <a:srgbClr val="0070C0"/>
                </a:solidFill>
              </a:rPr>
              <a:t>l</a:t>
            </a:r>
            <a:r>
              <a:rPr lang="en-US" dirty="0">
                <a:solidFill>
                  <a:srgbClr val="0070C0"/>
                </a:solidFill>
              </a:rPr>
              <a:t> + </a:t>
            </a:r>
            <a:r>
              <a:rPr lang="en-US" i="1" dirty="0">
                <a:solidFill>
                  <a:srgbClr val="0070C0"/>
                </a:solidFill>
              </a:rPr>
              <a:t>r</a:t>
            </a:r>
            <a:r>
              <a:rPr lang="en-US" dirty="0">
                <a:solidFill>
                  <a:srgbClr val="0070C0"/>
                </a:solidFill>
              </a:rPr>
              <a:t>, </a:t>
            </a:r>
            <a:r>
              <a:rPr lang="en-US" i="1" dirty="0" err="1">
                <a:solidFill>
                  <a:srgbClr val="0070C0"/>
                </a:solidFill>
              </a:rPr>
              <a:t>ld</a:t>
            </a:r>
            <a:r>
              <a:rPr lang="en-US" dirty="0">
                <a:solidFill>
                  <a:srgbClr val="0070C0"/>
                </a:solidFill>
              </a:rPr>
              <a:t> + </a:t>
            </a:r>
            <a:r>
              <a:rPr lang="en-US" i="1" dirty="0" err="1">
                <a:solidFill>
                  <a:srgbClr val="0070C0"/>
                </a:solidFill>
              </a:rPr>
              <a:t>rd</a:t>
            </a:r>
            <a:r>
              <a:rPr lang="en-US" dirty="0">
                <a:solidFill>
                  <a:srgbClr val="0070C0"/>
                </a:solidFill>
              </a:rPr>
              <a:t>)</a:t>
            </a:r>
          </a:p>
          <a:p>
            <a:pPr marL="0" lvl="0" indent="0">
              <a:buNone/>
            </a:pPr>
            <a:r>
              <a:rPr lang="en-US" dirty="0">
                <a:solidFill>
                  <a:srgbClr val="0070C0"/>
                </a:solidFill>
              </a:rPr>
              <a:t>*			→ </a:t>
            </a:r>
            <a:r>
              <a:rPr lang="en-US" altLang="zh-CN" b="1" dirty="0">
                <a:solidFill>
                  <a:srgbClr val="0070C0"/>
                </a:solidFill>
              </a:rPr>
              <a:t>λ</a:t>
            </a:r>
            <a:r>
              <a:rPr lang="en-US" dirty="0">
                <a:solidFill>
                  <a:srgbClr val="0070C0"/>
                </a:solidFill>
              </a:rPr>
              <a:t>(</a:t>
            </a:r>
            <a:r>
              <a:rPr lang="en-US" i="1" dirty="0">
                <a:solidFill>
                  <a:srgbClr val="0070C0"/>
                </a:solidFill>
              </a:rPr>
              <a:t>l</a:t>
            </a:r>
            <a:r>
              <a:rPr lang="en-US" dirty="0">
                <a:solidFill>
                  <a:srgbClr val="0070C0"/>
                </a:solidFill>
              </a:rPr>
              <a:t>, </a:t>
            </a:r>
            <a:r>
              <a:rPr lang="en-US" i="1" dirty="0" err="1">
                <a:solidFill>
                  <a:srgbClr val="0070C0"/>
                </a:solidFill>
              </a:rPr>
              <a:t>ld</a:t>
            </a:r>
            <a:r>
              <a:rPr lang="en-US" dirty="0">
                <a:solidFill>
                  <a:srgbClr val="0070C0"/>
                </a:solidFill>
              </a:rPr>
              <a:t>) (</a:t>
            </a:r>
            <a:r>
              <a:rPr lang="en-US" i="1" dirty="0">
                <a:solidFill>
                  <a:srgbClr val="0070C0"/>
                </a:solidFill>
              </a:rPr>
              <a:t>r</a:t>
            </a:r>
            <a:r>
              <a:rPr lang="en-US" dirty="0">
                <a:solidFill>
                  <a:srgbClr val="0070C0"/>
                </a:solidFill>
              </a:rPr>
              <a:t>, </a:t>
            </a:r>
            <a:r>
              <a:rPr lang="en-US" i="1" dirty="0" err="1">
                <a:solidFill>
                  <a:srgbClr val="0070C0"/>
                </a:solidFill>
              </a:rPr>
              <a:t>rd</a:t>
            </a:r>
            <a:r>
              <a:rPr lang="en-US" dirty="0">
                <a:solidFill>
                  <a:srgbClr val="0070C0"/>
                </a:solidFill>
              </a:rPr>
              <a:t>) → (</a:t>
            </a:r>
            <a:r>
              <a:rPr lang="en-US" i="1" dirty="0">
                <a:solidFill>
                  <a:srgbClr val="0070C0"/>
                </a:solidFill>
              </a:rPr>
              <a:t>l</a:t>
            </a:r>
            <a:r>
              <a:rPr lang="en-US" dirty="0">
                <a:solidFill>
                  <a:srgbClr val="0070C0"/>
                </a:solidFill>
              </a:rPr>
              <a:t> * </a:t>
            </a:r>
            <a:r>
              <a:rPr lang="en-US" i="1" dirty="0">
                <a:solidFill>
                  <a:srgbClr val="0070C0"/>
                </a:solidFill>
              </a:rPr>
              <a:t>r</a:t>
            </a:r>
            <a:r>
              <a:rPr lang="en-US" dirty="0">
                <a:solidFill>
                  <a:srgbClr val="0070C0"/>
                </a:solidFill>
              </a:rPr>
              <a:t>, </a:t>
            </a:r>
            <a:r>
              <a:rPr lang="en-US" i="1" dirty="0">
                <a:solidFill>
                  <a:srgbClr val="0070C0"/>
                </a:solidFill>
              </a:rPr>
              <a:t>l</a:t>
            </a:r>
            <a:r>
              <a:rPr lang="en-US" dirty="0">
                <a:solidFill>
                  <a:srgbClr val="0070C0"/>
                </a:solidFill>
              </a:rPr>
              <a:t> * </a:t>
            </a:r>
            <a:r>
              <a:rPr lang="en-US" i="1" dirty="0" err="1">
                <a:solidFill>
                  <a:srgbClr val="0070C0"/>
                </a:solidFill>
              </a:rPr>
              <a:t>rd</a:t>
            </a:r>
            <a:r>
              <a:rPr lang="en-US" dirty="0">
                <a:solidFill>
                  <a:srgbClr val="0070C0"/>
                </a:solidFill>
              </a:rPr>
              <a:t> + </a:t>
            </a:r>
            <a:r>
              <a:rPr lang="en-US" i="1" dirty="0">
                <a:solidFill>
                  <a:srgbClr val="0070C0"/>
                </a:solidFill>
              </a:rPr>
              <a:t>r</a:t>
            </a:r>
            <a:r>
              <a:rPr lang="en-US" dirty="0">
                <a:solidFill>
                  <a:srgbClr val="0070C0"/>
                </a:solidFill>
              </a:rPr>
              <a:t> * </a:t>
            </a:r>
            <a:r>
              <a:rPr lang="en-US" i="1" dirty="0" err="1">
                <a:solidFill>
                  <a:srgbClr val="0070C0"/>
                </a:solidFill>
              </a:rPr>
              <a:t>ld</a:t>
            </a:r>
            <a:r>
              <a:rPr lang="en-US" dirty="0">
                <a:solidFill>
                  <a:srgbClr val="0070C0"/>
                </a:solidFill>
              </a:rPr>
              <a:t>)</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365"/>
    </mc:Choice>
    <mc:Fallback>
      <p:transition spd="slow" advTm="50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FDFDE-CA50-4296-81F7-1F3FB0A8D34A}"/>
              </a:ext>
            </a:extLst>
          </p:cNvPr>
          <p:cNvSpPr txBox="1">
            <a:spLocks noGrp="1"/>
          </p:cNvSpPr>
          <p:nvPr>
            <p:ph type="title"/>
          </p:nvPr>
        </p:nvSpPr>
        <p:spPr/>
        <p:txBody>
          <a:bodyPr/>
          <a:lstStyle/>
          <a:p>
            <a:pPr lvl="0"/>
            <a:r>
              <a:rPr lang="en-US" dirty="0"/>
              <a:t>Roadmap</a:t>
            </a:r>
          </a:p>
        </p:txBody>
      </p:sp>
      <p:sp>
        <p:nvSpPr>
          <p:cNvPr id="3" name="文本占位符 2">
            <a:extLst>
              <a:ext uri="{FF2B5EF4-FFF2-40B4-BE49-F238E27FC236}">
                <a16:creationId xmlns:a16="http://schemas.microsoft.com/office/drawing/2014/main" id="{17609800-69CA-42E4-8017-F0CAF0D43FBC}"/>
              </a:ext>
            </a:extLst>
          </p:cNvPr>
          <p:cNvSpPr txBox="1">
            <a:spLocks noGrp="1"/>
          </p:cNvSpPr>
          <p:nvPr>
            <p:ph idx="1"/>
          </p:nvPr>
        </p:nvSpPr>
        <p:spPr/>
        <p:txBody>
          <a:bodyPr/>
          <a:lstStyle/>
          <a:p>
            <a:pPr lvl="0"/>
            <a:r>
              <a:rPr lang="en-US" dirty="0"/>
              <a:t>Neural Network</a:t>
            </a:r>
          </a:p>
          <a:p>
            <a:pPr lvl="0"/>
            <a:r>
              <a:rPr lang="en-US" dirty="0"/>
              <a:t>Naive Automatic Differentiation(AD) – Quadratic</a:t>
            </a:r>
          </a:p>
          <a:p>
            <a:pPr lvl="0"/>
            <a:r>
              <a:rPr lang="en-US" dirty="0"/>
              <a:t>Forward Mode AD</a:t>
            </a:r>
          </a:p>
          <a:p>
            <a:pPr lvl="0"/>
            <a:r>
              <a:rPr lang="en-US" dirty="0"/>
              <a:t>Derivative of Multiple Variable</a:t>
            </a:r>
          </a:p>
          <a:p>
            <a:pPr lvl="0"/>
            <a:r>
              <a:rPr lang="en-US" b="1" dirty="0">
                <a:solidFill>
                  <a:schemeClr val="accent5"/>
                </a:solidFill>
              </a:rPr>
              <a:t>Derivative of More Variable</a:t>
            </a:r>
          </a:p>
          <a:p>
            <a:pPr lvl="0"/>
            <a:r>
              <a:rPr lang="en-US" dirty="0" err="1"/>
              <a:t>Impl</a:t>
            </a:r>
            <a:r>
              <a:rPr lang="en-US" dirty="0"/>
              <a:t> NN</a:t>
            </a:r>
          </a:p>
          <a:p>
            <a:pPr lvl="0"/>
            <a:r>
              <a:rPr lang="en-US" dirty="0"/>
              <a:t>Meaning of AD on PL</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108"/>
    </mc:Choice>
    <mc:Fallback>
      <p:transition spd="slow" advTm="29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59044-ADA4-4731-9E95-7612746441CD}"/>
              </a:ext>
            </a:extLst>
          </p:cNvPr>
          <p:cNvSpPr txBox="1">
            <a:spLocks noGrp="1"/>
          </p:cNvSpPr>
          <p:nvPr>
            <p:ph type="title"/>
          </p:nvPr>
        </p:nvSpPr>
        <p:spPr/>
        <p:txBody>
          <a:bodyPr/>
          <a:lstStyle/>
          <a:p>
            <a:pPr lvl="0"/>
            <a:r>
              <a:rPr lang="en-US"/>
              <a:t>A slight problem</a:t>
            </a:r>
            <a:endParaRPr lang="en-US" dirty="0"/>
          </a:p>
        </p:txBody>
      </p:sp>
      <p:sp>
        <p:nvSpPr>
          <p:cNvPr id="3" name="文本占位符 2">
            <a:extLst>
              <a:ext uri="{FF2B5EF4-FFF2-40B4-BE49-F238E27FC236}">
                <a16:creationId xmlns:a16="http://schemas.microsoft.com/office/drawing/2014/main" id="{5442A463-F1EE-44FA-8648-64FFB0413CD3}"/>
              </a:ext>
            </a:extLst>
          </p:cNvPr>
          <p:cNvSpPr txBox="1">
            <a:spLocks noGrp="1"/>
          </p:cNvSpPr>
          <p:nvPr>
            <p:ph idx="1"/>
          </p:nvPr>
        </p:nvSpPr>
        <p:spPr/>
        <p:txBody>
          <a:bodyPr/>
          <a:lstStyle/>
          <a:p>
            <a:pPr lvl="0"/>
            <a:r>
              <a:rPr lang="en-US" dirty="0"/>
              <a:t>Suppose </a:t>
            </a:r>
            <a:r>
              <a:rPr lang="en-US" i="1" dirty="0"/>
              <a:t>v</a:t>
            </a:r>
            <a:r>
              <a:rPr lang="en-US" dirty="0"/>
              <a:t> is Real[10000]</a:t>
            </a:r>
          </a:p>
          <a:p>
            <a:pPr lvl="0"/>
            <a:r>
              <a:rPr lang="en-US" dirty="0"/>
              <a:t>Expensive to </a:t>
            </a:r>
            <a:r>
              <a:rPr lang="en-US" b="1" dirty="0"/>
              <a:t>0</a:t>
            </a:r>
            <a:r>
              <a:rPr lang="en-US" dirty="0"/>
              <a:t>/+/scale</a:t>
            </a:r>
          </a:p>
          <a:p>
            <a:pPr lvl="0"/>
            <a:r>
              <a:rPr lang="en-US" dirty="0"/>
              <a:t>Accumulate the “scale factor” in a parameter</a:t>
            </a:r>
          </a:p>
          <a:p>
            <a:pPr marL="0" lvl="0" indent="0">
              <a:buNone/>
            </a:pPr>
            <a:r>
              <a:rPr lang="en-US" b="1" dirty="0"/>
              <a:t>instance</a:t>
            </a:r>
            <a:r>
              <a:rPr lang="en-US" dirty="0"/>
              <a:t> Vector </a:t>
            </a:r>
            <a:r>
              <a:rPr lang="en-US" i="1" dirty="0"/>
              <a:t>x</a:t>
            </a:r>
            <a:r>
              <a:rPr lang="en-US" dirty="0"/>
              <a:t> </a:t>
            </a:r>
            <a:r>
              <a:rPr lang="en-US" dirty="0">
                <a:latin typeface="Cambria Math" panose="02040503050406030204" pitchFamily="18" charset="0"/>
                <a:ea typeface="Cambria Math" panose="02040503050406030204" pitchFamily="18" charset="0"/>
              </a:rPr>
              <a:t>⇒ </a:t>
            </a:r>
            <a:r>
              <a:rPr lang="en-US" dirty="0"/>
              <a:t>Vector (Real → </a:t>
            </a:r>
            <a:r>
              <a:rPr lang="en-US" i="1" dirty="0"/>
              <a:t>x</a:t>
            </a:r>
            <a:r>
              <a:rPr lang="en-US" dirty="0"/>
              <a:t>) </a:t>
            </a:r>
            <a:r>
              <a:rPr lang="en-US" b="1" dirty="0"/>
              <a:t>where</a:t>
            </a:r>
          </a:p>
          <a:p>
            <a:pPr marL="0" lvl="0" indent="0">
              <a:buNone/>
            </a:pPr>
            <a:r>
              <a:rPr lang="en-US" dirty="0"/>
              <a:t>    </a:t>
            </a:r>
            <a:r>
              <a:rPr lang="en-US" b="1" dirty="0"/>
              <a:t>0 </a:t>
            </a:r>
            <a:r>
              <a:rPr lang="en-US" dirty="0"/>
              <a:t>= </a:t>
            </a:r>
            <a:r>
              <a:rPr lang="en-US" dirty="0" err="1"/>
              <a:t>const</a:t>
            </a:r>
            <a:r>
              <a:rPr lang="en-US" dirty="0"/>
              <a:t> </a:t>
            </a:r>
            <a:r>
              <a:rPr lang="en-US" b="1" dirty="0"/>
              <a:t>0</a:t>
            </a:r>
          </a:p>
          <a:p>
            <a:pPr marL="0" lvl="0" indent="0">
              <a:buNone/>
            </a:pPr>
            <a:r>
              <a:rPr lang="en-US" dirty="0"/>
              <a:t>    (</a:t>
            </a:r>
            <a:r>
              <a:rPr lang="en-US" i="1" dirty="0"/>
              <a:t>l</a:t>
            </a:r>
            <a:r>
              <a:rPr lang="en-US" dirty="0"/>
              <a:t> + </a:t>
            </a:r>
            <a:r>
              <a:rPr lang="en-US" i="1" dirty="0"/>
              <a:t>r</a:t>
            </a:r>
            <a:r>
              <a:rPr lang="en-US" dirty="0"/>
              <a:t>) </a:t>
            </a:r>
            <a:r>
              <a:rPr lang="en-US" i="1" dirty="0"/>
              <a:t>x</a:t>
            </a:r>
            <a:r>
              <a:rPr lang="en-US" dirty="0"/>
              <a:t> = (</a:t>
            </a:r>
            <a:r>
              <a:rPr lang="en-US" i="1" dirty="0"/>
              <a:t>l x</a:t>
            </a:r>
            <a:r>
              <a:rPr lang="en-US" dirty="0"/>
              <a:t> + </a:t>
            </a:r>
            <a:r>
              <a:rPr lang="en-US" i="1" dirty="0"/>
              <a:t>r x</a:t>
            </a:r>
            <a:r>
              <a:rPr lang="en-US" dirty="0"/>
              <a:t>)</a:t>
            </a:r>
          </a:p>
          <a:p>
            <a:pPr marL="0" lvl="0" indent="0">
              <a:buNone/>
            </a:pPr>
            <a:r>
              <a:rPr lang="en-US" dirty="0"/>
              <a:t>    (</a:t>
            </a:r>
            <a:r>
              <a:rPr lang="en-US" i="1" dirty="0"/>
              <a:t>l</a:t>
            </a:r>
            <a:r>
              <a:rPr lang="en-US" dirty="0"/>
              <a:t> </a:t>
            </a:r>
            <a:r>
              <a:rPr lang="en-US" b="1" dirty="0"/>
              <a:t>`scale`</a:t>
            </a:r>
            <a:r>
              <a:rPr lang="en-US" dirty="0"/>
              <a:t> </a:t>
            </a:r>
            <a:r>
              <a:rPr lang="en-US" i="1" dirty="0"/>
              <a:t>r</a:t>
            </a:r>
            <a:r>
              <a:rPr lang="en-US" dirty="0"/>
              <a:t>) </a:t>
            </a:r>
            <a:r>
              <a:rPr lang="en-US" i="1" dirty="0"/>
              <a:t>x</a:t>
            </a:r>
            <a:r>
              <a:rPr lang="en-US" dirty="0"/>
              <a:t> = </a:t>
            </a:r>
            <a:r>
              <a:rPr lang="en-US" i="1" dirty="0"/>
              <a:t>r</a:t>
            </a:r>
            <a:r>
              <a:rPr lang="en-US" dirty="0"/>
              <a:t> (</a:t>
            </a:r>
            <a:r>
              <a:rPr lang="en-US" i="1" dirty="0"/>
              <a:t>l</a:t>
            </a:r>
            <a:r>
              <a:rPr lang="en-US" dirty="0"/>
              <a:t> * </a:t>
            </a:r>
            <a:r>
              <a:rPr lang="en-US" i="1" dirty="0"/>
              <a:t>x</a:t>
            </a:r>
            <a:r>
              <a:rPr lang="en-US" dirty="0"/>
              <a: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270"/>
    </mc:Choice>
    <mc:Fallback>
      <p:transition spd="slow" advTm="60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B58116-F288-49A0-B16A-629D381DC92C}"/>
              </a:ext>
            </a:extLst>
          </p:cNvPr>
          <p:cNvSpPr txBox="1">
            <a:spLocks noGrp="1"/>
          </p:cNvSpPr>
          <p:nvPr>
            <p:ph type="title"/>
          </p:nvPr>
        </p:nvSpPr>
        <p:spPr/>
        <p:txBody>
          <a:bodyPr/>
          <a:lstStyle/>
          <a:p>
            <a:pPr lvl="0"/>
            <a:r>
              <a:rPr lang="en-US"/>
              <a:t>Boom!</a:t>
            </a:r>
          </a:p>
        </p:txBody>
      </p:sp>
      <p:sp>
        <p:nvSpPr>
          <p:cNvPr id="3" name="文本占位符 2">
            <a:extLst>
              <a:ext uri="{FF2B5EF4-FFF2-40B4-BE49-F238E27FC236}">
                <a16:creationId xmlns:a16="http://schemas.microsoft.com/office/drawing/2014/main" id="{85FCEA1C-9890-4144-85FF-70F81C6FC9BC}"/>
              </a:ext>
            </a:extLst>
          </p:cNvPr>
          <p:cNvSpPr txBox="1">
            <a:spLocks noGrp="1"/>
          </p:cNvSpPr>
          <p:nvPr>
            <p:ph idx="1"/>
          </p:nvPr>
        </p:nvSpPr>
        <p:spPr/>
        <p:txBody>
          <a:bodyPr/>
          <a:lstStyle/>
          <a:p>
            <a:pPr lvl="0"/>
            <a:r>
              <a:rPr lang="en-US" dirty="0"/>
              <a:t>Exponential, now much worse</a:t>
            </a:r>
          </a:p>
          <a:p>
            <a:pPr lvl="0"/>
            <a:r>
              <a:rPr lang="en-US" dirty="0"/>
              <a:t>Consider </a:t>
            </a:r>
            <a:r>
              <a:rPr lang="en-US" i="1" dirty="0"/>
              <a:t>b</a:t>
            </a:r>
            <a:r>
              <a:rPr lang="en-US" dirty="0"/>
              <a:t> = (</a:t>
            </a:r>
            <a:r>
              <a:rPr lang="en-US" i="1" dirty="0"/>
              <a:t>a</a:t>
            </a:r>
            <a:r>
              <a:rPr lang="en-US" dirty="0"/>
              <a:t> + </a:t>
            </a:r>
            <a:r>
              <a:rPr lang="en-US" i="1" dirty="0"/>
              <a:t>a</a:t>
            </a:r>
            <a:r>
              <a:rPr lang="en-US" dirty="0"/>
              <a:t>); </a:t>
            </a:r>
            <a:r>
              <a:rPr lang="en-US" i="1" dirty="0"/>
              <a:t>c</a:t>
            </a:r>
            <a:r>
              <a:rPr lang="en-US" dirty="0"/>
              <a:t> = (</a:t>
            </a:r>
            <a:r>
              <a:rPr lang="en-US" i="1" dirty="0"/>
              <a:t>b</a:t>
            </a:r>
            <a:r>
              <a:rPr lang="en-US" dirty="0"/>
              <a:t> + </a:t>
            </a:r>
            <a:r>
              <a:rPr lang="en-US" i="1" dirty="0"/>
              <a:t>b</a:t>
            </a:r>
            <a:r>
              <a:rPr lang="en-US" dirty="0"/>
              <a:t>); </a:t>
            </a:r>
            <a:r>
              <a:rPr lang="en-US" i="1" dirty="0"/>
              <a:t>c</a:t>
            </a:r>
            <a:r>
              <a:rPr lang="en-US" dirty="0"/>
              <a:t> + </a:t>
            </a:r>
            <a:r>
              <a:rPr lang="en-US" i="1" dirty="0"/>
              <a:t>c</a:t>
            </a:r>
          </a:p>
          <a:p>
            <a:pPr lvl="0"/>
            <a:r>
              <a:rPr lang="en-US" dirty="0"/>
              <a:t>We need to share the actual function as well</a:t>
            </a:r>
          </a:p>
          <a:p>
            <a:pPr lvl="0"/>
            <a:r>
              <a:rPr lang="en-US" dirty="0"/>
              <a:t>Cant compare function (Halting Problem)</a:t>
            </a:r>
          </a:p>
          <a:p>
            <a:pPr lvl="0"/>
            <a:r>
              <a:rPr lang="en-US" dirty="0"/>
              <a:t>But we can compare AST</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193"/>
    </mc:Choice>
    <mc:Fallback>
      <p:transition spd="slow" advTm="30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7B942-87D2-4DAA-8438-0A393D371542}"/>
              </a:ext>
            </a:extLst>
          </p:cNvPr>
          <p:cNvSpPr txBox="1">
            <a:spLocks noGrp="1"/>
          </p:cNvSpPr>
          <p:nvPr>
            <p:ph type="title"/>
          </p:nvPr>
        </p:nvSpPr>
        <p:spPr/>
        <p:txBody>
          <a:bodyPr/>
          <a:lstStyle/>
          <a:p>
            <a:pPr lvl="0"/>
            <a:r>
              <a:rPr lang="en-US"/>
              <a:t>Iso-Recursive Type</a:t>
            </a:r>
          </a:p>
        </p:txBody>
      </p:sp>
      <p:sp>
        <p:nvSpPr>
          <p:cNvPr id="3" name="文本占位符 2">
            <a:extLst>
              <a:ext uri="{FF2B5EF4-FFF2-40B4-BE49-F238E27FC236}">
                <a16:creationId xmlns:a16="http://schemas.microsoft.com/office/drawing/2014/main" id="{F44A0538-AB99-4A93-B605-DE637EFF3734}"/>
              </a:ext>
            </a:extLst>
          </p:cNvPr>
          <p:cNvSpPr txBox="1">
            <a:spLocks noGrp="1"/>
          </p:cNvSpPr>
          <p:nvPr>
            <p:ph idx="1"/>
          </p:nvPr>
        </p:nvSpPr>
        <p:spPr/>
        <p:txBody>
          <a:bodyPr/>
          <a:lstStyle/>
          <a:p>
            <a:pPr lvl="0"/>
            <a:r>
              <a:rPr lang="en-US" dirty="0" err="1"/>
              <a:t>DiffType</a:t>
            </a:r>
            <a:r>
              <a:rPr lang="en-US" dirty="0"/>
              <a:t> </a:t>
            </a:r>
            <a:r>
              <a:rPr lang="en-US" i="1" dirty="0"/>
              <a:t>v</a:t>
            </a:r>
            <a:r>
              <a:rPr lang="en-US" dirty="0"/>
              <a:t> (Fix </a:t>
            </a:r>
            <a:r>
              <a:rPr lang="en-US" i="1" dirty="0"/>
              <a:t>f</a:t>
            </a:r>
            <a:r>
              <a:rPr lang="en-US" dirty="0"/>
              <a:t>) = </a:t>
            </a:r>
            <a:r>
              <a:rPr lang="en-US" dirty="0" err="1"/>
              <a:t>DiffWrapper</a:t>
            </a:r>
            <a:r>
              <a:rPr lang="en-US" dirty="0"/>
              <a:t> [</a:t>
            </a:r>
            <a:r>
              <a:rPr lang="en-US" i="1" dirty="0"/>
              <a:t>v</a:t>
            </a:r>
            <a:r>
              <a:rPr lang="en-US" dirty="0"/>
              <a:t>] </a:t>
            </a:r>
            <a:r>
              <a:rPr lang="en-US" i="1" dirty="0"/>
              <a:t>f</a:t>
            </a:r>
            <a:r>
              <a:rPr lang="en-US" dirty="0"/>
              <a:t> (Fix </a:t>
            </a:r>
            <a:r>
              <a:rPr lang="en-US" i="1" dirty="0"/>
              <a:t>f</a:t>
            </a:r>
            <a:r>
              <a:rPr lang="en-US" dirty="0"/>
              <a:t>)</a:t>
            </a:r>
          </a:p>
          <a:p>
            <a:pPr lvl="0"/>
            <a:r>
              <a:rPr lang="en-US" dirty="0" err="1"/>
              <a:t>DiffType</a:t>
            </a:r>
            <a:r>
              <a:rPr lang="en-US" dirty="0"/>
              <a:t> </a:t>
            </a:r>
            <a:r>
              <a:rPr lang="en-US" i="1" dirty="0"/>
              <a:t>v</a:t>
            </a:r>
            <a:r>
              <a:rPr lang="en-US" dirty="0"/>
              <a:t> (</a:t>
            </a:r>
            <a:r>
              <a:rPr lang="en-US" dirty="0" err="1"/>
              <a:t>DiffWrapper</a:t>
            </a:r>
            <a:r>
              <a:rPr lang="en-US" dirty="0"/>
              <a:t> </a:t>
            </a:r>
            <a:r>
              <a:rPr lang="en-US" i="1" dirty="0"/>
              <a:t>a</a:t>
            </a:r>
            <a:r>
              <a:rPr lang="en-US" dirty="0"/>
              <a:t> </a:t>
            </a:r>
            <a:r>
              <a:rPr lang="en-US" i="1" dirty="0"/>
              <a:t>x</a:t>
            </a:r>
            <a:r>
              <a:rPr lang="en-US" dirty="0"/>
              <a:t>) = </a:t>
            </a:r>
            <a:r>
              <a:rPr lang="en-US" dirty="0" err="1"/>
              <a:t>DiffWrapper</a:t>
            </a:r>
            <a:r>
              <a:rPr lang="en-US" dirty="0"/>
              <a:t> (</a:t>
            </a:r>
            <a:r>
              <a:rPr lang="en-US" i="1" dirty="0"/>
              <a:t>v</a:t>
            </a:r>
            <a:r>
              <a:rPr lang="en-US" dirty="0"/>
              <a:t> :: </a:t>
            </a:r>
            <a:r>
              <a:rPr lang="en-US" i="1" dirty="0"/>
              <a:t>a</a:t>
            </a:r>
            <a:r>
              <a:rPr lang="en-US" dirty="0"/>
              <a:t>) </a:t>
            </a:r>
            <a:r>
              <a:rPr lang="en-US" i="1" dirty="0"/>
              <a:t>x</a:t>
            </a:r>
          </a:p>
          <a:p>
            <a:pPr lvl="0"/>
            <a:r>
              <a:rPr lang="en-US" dirty="0"/>
              <a:t>Wrapper for a term on (fold on </a:t>
            </a:r>
            <a:r>
              <a:rPr lang="en-US" dirty="0" err="1"/>
              <a:t>DiffType</a:t>
            </a:r>
            <a:r>
              <a:rPr lang="en-US" dirty="0"/>
              <a:t> and </a:t>
            </a:r>
            <a:r>
              <a:rPr lang="en-US" i="1" dirty="0"/>
              <a:t>x</a:t>
            </a:r>
            <a:r>
              <a:rPr lang="en-US" dirty="0"/>
              <a:t>)</a:t>
            </a:r>
          </a:p>
          <a:p>
            <a:pPr lvl="0"/>
            <a:r>
              <a:rPr lang="en-US" dirty="0"/>
              <a:t>Data Type A La Carte(DTALC) → ADT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349"/>
    </mc:Choice>
    <mc:Fallback>
      <p:transition spd="slow" advTm="40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8262A-167D-44A1-924E-1E91147CDA8B}"/>
              </a:ext>
            </a:extLst>
          </p:cNvPr>
          <p:cNvSpPr txBox="1">
            <a:spLocks noGrp="1"/>
          </p:cNvSpPr>
          <p:nvPr>
            <p:ph type="title"/>
          </p:nvPr>
        </p:nvSpPr>
        <p:spPr/>
        <p:txBody>
          <a:bodyPr/>
          <a:lstStyle/>
          <a:p>
            <a:pPr lvl="0"/>
            <a:r>
              <a:rPr lang="en-US"/>
              <a:t>Selecting Weight</a:t>
            </a:r>
          </a:p>
        </p:txBody>
      </p:sp>
      <p:sp>
        <p:nvSpPr>
          <p:cNvPr id="3" name="文本占位符 2">
            <a:extLst>
              <a:ext uri="{FF2B5EF4-FFF2-40B4-BE49-F238E27FC236}">
                <a16:creationId xmlns:a16="http://schemas.microsoft.com/office/drawing/2014/main" id="{AA125B3F-AAC9-45F6-934A-BDDAB3014155}"/>
              </a:ext>
            </a:extLst>
          </p:cNvPr>
          <p:cNvSpPr txBox="1">
            <a:spLocks noGrp="1"/>
          </p:cNvSpPr>
          <p:nvPr>
            <p:ph idx="1"/>
          </p:nvPr>
        </p:nvSpPr>
        <p:spPr/>
        <p:txBody>
          <a:bodyPr/>
          <a:lstStyle/>
          <a:p>
            <a:pPr marL="0" lvl="0" indent="0">
              <a:buClr>
                <a:srgbClr val="FFCC99"/>
              </a:buClr>
              <a:buSzPct val="45000"/>
              <a:buNone/>
            </a:pPr>
            <a:r>
              <a:rPr lang="en-US" dirty="0"/>
              <a:t>Basis Unit 					= Void</a:t>
            </a:r>
          </a:p>
          <a:p>
            <a:pPr marL="0" lvl="0" indent="0">
              <a:buClr>
                <a:srgbClr val="FFCC99"/>
              </a:buClr>
              <a:buSzPct val="45000"/>
              <a:buNone/>
            </a:pPr>
            <a:r>
              <a:rPr lang="en-US" dirty="0"/>
              <a:t>Basis </a:t>
            </a:r>
            <a:r>
              <a:rPr lang="en-US" b="1" dirty="0"/>
              <a:t>R</a:t>
            </a:r>
            <a:r>
              <a:rPr lang="en-US" dirty="0"/>
              <a:t>						= Unit</a:t>
            </a:r>
          </a:p>
          <a:p>
            <a:pPr marL="0" lvl="0" indent="0">
              <a:buClr>
                <a:srgbClr val="FFCC99"/>
              </a:buClr>
              <a:buSzPct val="45000"/>
              <a:buNone/>
            </a:pPr>
            <a:r>
              <a:rPr lang="en-US" dirty="0"/>
              <a:t>Basis (</a:t>
            </a:r>
            <a:r>
              <a:rPr lang="en-US" i="1" dirty="0"/>
              <a:t>l *</a:t>
            </a:r>
            <a:r>
              <a:rPr lang="en-US" dirty="0"/>
              <a:t> </a:t>
            </a:r>
            <a:r>
              <a:rPr lang="en-US" i="1" dirty="0"/>
              <a:t>r</a:t>
            </a:r>
            <a:r>
              <a:rPr lang="en-US" dirty="0"/>
              <a:t>)					= Basis </a:t>
            </a:r>
            <a:r>
              <a:rPr lang="en-US" i="1" dirty="0"/>
              <a:t>l</a:t>
            </a:r>
            <a:r>
              <a:rPr lang="en-US" dirty="0"/>
              <a:t> + Basis </a:t>
            </a:r>
            <a:r>
              <a:rPr lang="en-US" i="1" dirty="0"/>
              <a:t>r</a:t>
            </a:r>
          </a:p>
          <a:p>
            <a:pPr marL="0" lvl="0" indent="0">
              <a:buClr>
                <a:srgbClr val="FFCC99"/>
              </a:buClr>
              <a:buSzPct val="45000"/>
              <a:buNone/>
            </a:pPr>
            <a:r>
              <a:rPr lang="en-US" dirty="0"/>
              <a:t>FreeVector </a:t>
            </a:r>
            <a:r>
              <a:rPr lang="en-US" i="1" dirty="0"/>
              <a:t>b</a:t>
            </a:r>
            <a:r>
              <a:rPr lang="en-US" dirty="0"/>
              <a:t>				= </a:t>
            </a:r>
            <a:r>
              <a:rPr lang="en-US" i="1" dirty="0"/>
              <a:t>b</a:t>
            </a:r>
            <a:r>
              <a:rPr lang="en-US" dirty="0"/>
              <a:t> → Real</a:t>
            </a:r>
          </a:p>
          <a:p>
            <a:pPr marL="0" lvl="0" indent="0">
              <a:buClr>
                <a:srgbClr val="FFCC99"/>
              </a:buClr>
              <a:buSzPct val="45000"/>
              <a:buNone/>
            </a:pPr>
            <a:r>
              <a:rPr lang="en-US" dirty="0"/>
              <a:t>FreeVectorBuilder </a:t>
            </a:r>
            <a:r>
              <a:rPr lang="en-US" i="1" dirty="0"/>
              <a:t>b</a:t>
            </a:r>
            <a:r>
              <a:rPr lang="en-US" dirty="0"/>
              <a:t>	= Map </a:t>
            </a:r>
            <a:r>
              <a:rPr lang="en-US" i="1" dirty="0"/>
              <a:t>b</a:t>
            </a:r>
            <a:r>
              <a:rPr lang="en-US" dirty="0"/>
              <a:t> Real</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517"/>
    </mc:Choice>
    <mc:Fallback>
      <p:transition spd="slow" advTm="79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223C55-F383-46A6-8926-222AD76DCFB4}"/>
              </a:ext>
            </a:extLst>
          </p:cNvPr>
          <p:cNvSpPr txBox="1">
            <a:spLocks noGrp="1"/>
          </p:cNvSpPr>
          <p:nvPr>
            <p:ph type="title"/>
          </p:nvPr>
        </p:nvSpPr>
        <p:spPr/>
        <p:txBody>
          <a:bodyPr/>
          <a:lstStyle/>
          <a:p>
            <a:pPr lvl="0"/>
            <a:r>
              <a:rPr lang="en-US"/>
              <a:t>Term Algebra</a:t>
            </a:r>
          </a:p>
        </p:txBody>
      </p:sp>
      <p:sp>
        <p:nvSpPr>
          <p:cNvPr id="3" name="文本占位符 2">
            <a:extLst>
              <a:ext uri="{FF2B5EF4-FFF2-40B4-BE49-F238E27FC236}">
                <a16:creationId xmlns:a16="http://schemas.microsoft.com/office/drawing/2014/main" id="{2956932C-3365-4194-A43D-2407C89934D5}"/>
              </a:ext>
            </a:extLst>
          </p:cNvPr>
          <p:cNvSpPr txBox="1">
            <a:spLocks noGrp="1"/>
          </p:cNvSpPr>
          <p:nvPr>
            <p:ph idx="1"/>
          </p:nvPr>
        </p:nvSpPr>
        <p:spPr/>
        <p:txBody>
          <a:bodyPr/>
          <a:lstStyle/>
          <a:p>
            <a:pPr marL="0" lvl="0" indent="0">
              <a:buClr>
                <a:srgbClr val="FFCC99"/>
              </a:buClr>
              <a:buSzPct val="45000"/>
              <a:buNone/>
            </a:pPr>
            <a:r>
              <a:rPr lang="en-US" dirty="0"/>
              <a:t>TermVector </a:t>
            </a:r>
            <a:r>
              <a:rPr lang="en-US" i="1" dirty="0"/>
              <a:t>b</a:t>
            </a:r>
            <a:r>
              <a:rPr lang="en-US" dirty="0"/>
              <a:t> = Zero | Basis </a:t>
            </a:r>
            <a:r>
              <a:rPr lang="en-US" i="1" dirty="0"/>
              <a:t>b</a:t>
            </a:r>
            <a:r>
              <a:rPr lang="en-US" dirty="0"/>
              <a:t> |</a:t>
            </a:r>
          </a:p>
          <a:p>
            <a:pPr marL="0" lvl="0" indent="0">
              <a:buClr>
                <a:srgbClr val="FFCC99"/>
              </a:buClr>
              <a:buSzPct val="45000"/>
              <a:buNone/>
            </a:pPr>
            <a:r>
              <a:rPr lang="en-US" dirty="0"/>
              <a:t>	Plus (TermVector </a:t>
            </a:r>
            <a:r>
              <a:rPr lang="en-US" i="1" dirty="0"/>
              <a:t>b</a:t>
            </a:r>
            <a:r>
              <a:rPr lang="en-US" dirty="0"/>
              <a:t>) (TermVector </a:t>
            </a:r>
            <a:r>
              <a:rPr lang="en-US" i="1" dirty="0"/>
              <a:t>b</a:t>
            </a:r>
            <a:r>
              <a:rPr lang="en-US" dirty="0"/>
              <a:t>) |</a:t>
            </a:r>
          </a:p>
          <a:p>
            <a:pPr marL="0" lvl="0" indent="0">
              <a:buClr>
                <a:srgbClr val="FFCC99"/>
              </a:buClr>
              <a:buSzPct val="45000"/>
              <a:buNone/>
            </a:pPr>
            <a:r>
              <a:rPr lang="en-US" dirty="0"/>
              <a:t>	Scale Real (TermVector </a:t>
            </a:r>
            <a:r>
              <a:rPr lang="en-US" i="1" dirty="0"/>
              <a:t>b</a:t>
            </a:r>
            <a:r>
              <a:rPr lang="en-US" dirty="0"/>
              <a:t>)</a:t>
            </a:r>
          </a:p>
          <a:p>
            <a:pPr marL="0" lvl="0" indent="0">
              <a:buClr>
                <a:srgbClr val="FFCC99"/>
              </a:buClr>
              <a:buSzPct val="45000"/>
              <a:buNone/>
            </a:pPr>
            <a:endParaRPr lang="en-US" dirty="0"/>
          </a:p>
          <a:p>
            <a:pPr marL="0" lvl="0" indent="0">
              <a:buClr>
                <a:srgbClr val="FFCC99"/>
              </a:buClr>
              <a:buSzPct val="45000"/>
              <a:buNone/>
            </a:pPr>
            <a:r>
              <a:rPr lang="en-US" dirty="0"/>
              <a:t>TermVectorF </a:t>
            </a:r>
            <a:r>
              <a:rPr lang="en-US" i="1" dirty="0"/>
              <a:t>b</a:t>
            </a:r>
            <a:r>
              <a:rPr lang="en-US" dirty="0"/>
              <a:t> </a:t>
            </a:r>
            <a:r>
              <a:rPr lang="en-US" i="1" dirty="0"/>
              <a:t>f</a:t>
            </a:r>
            <a:r>
              <a:rPr lang="en-US" dirty="0"/>
              <a:t> = Zero | Basis </a:t>
            </a:r>
            <a:r>
              <a:rPr lang="en-US" i="1" dirty="0"/>
              <a:t>b</a:t>
            </a:r>
            <a:r>
              <a:rPr lang="en-US" dirty="0"/>
              <a:t> | Plus </a:t>
            </a:r>
            <a:r>
              <a:rPr lang="en-US" i="1" dirty="0"/>
              <a:t>f </a:t>
            </a:r>
            <a:r>
              <a:rPr lang="en-US" i="1" dirty="0" err="1"/>
              <a:t>f</a:t>
            </a:r>
            <a:r>
              <a:rPr lang="en-US" dirty="0"/>
              <a:t> | Scale Real </a:t>
            </a:r>
            <a:r>
              <a:rPr lang="en-US" i="1" dirty="0"/>
              <a:t>f</a:t>
            </a:r>
          </a:p>
          <a:p>
            <a:pPr marL="0" lvl="0" indent="0">
              <a:buClr>
                <a:srgbClr val="FFCC99"/>
              </a:buClr>
              <a:buSzPct val="45000"/>
              <a:buNone/>
            </a:pPr>
            <a:r>
              <a:rPr lang="en-US" dirty="0"/>
              <a:t>TermVector </a:t>
            </a:r>
            <a:r>
              <a:rPr lang="en-US" i="1" dirty="0"/>
              <a:t>b</a:t>
            </a:r>
            <a:r>
              <a:rPr lang="en-US" dirty="0"/>
              <a:t> = Fix (TermVectorF </a:t>
            </a:r>
            <a:r>
              <a:rPr lang="en-US" i="1" dirty="0"/>
              <a:t>b</a:t>
            </a:r>
            <a:r>
              <a:rPr lang="en-US" dirty="0"/>
              <a: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926"/>
    </mc:Choice>
    <mc:Fallback>
      <p:transition spd="slow" advTm="49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EC2A7-B5D4-4C88-BE48-28B94BEE8DC2}"/>
              </a:ext>
            </a:extLst>
          </p:cNvPr>
          <p:cNvSpPr txBox="1">
            <a:spLocks noGrp="1"/>
          </p:cNvSpPr>
          <p:nvPr>
            <p:ph type="title"/>
          </p:nvPr>
        </p:nvSpPr>
        <p:spPr/>
        <p:txBody>
          <a:bodyPr/>
          <a:lstStyle/>
          <a:p>
            <a:pPr lvl="0"/>
            <a:r>
              <a:rPr lang="en-US"/>
              <a:t>TermVector is a Vector</a:t>
            </a:r>
            <a:endParaRPr lang="en-US" dirty="0"/>
          </a:p>
        </p:txBody>
      </p:sp>
      <p:sp>
        <p:nvSpPr>
          <p:cNvPr id="3" name="文本占位符 2">
            <a:extLst>
              <a:ext uri="{FF2B5EF4-FFF2-40B4-BE49-F238E27FC236}">
                <a16:creationId xmlns:a16="http://schemas.microsoft.com/office/drawing/2014/main" id="{DA2A3C6F-0BE2-42E0-BEC1-B1DB5ADFCB8E}"/>
              </a:ext>
            </a:extLst>
          </p:cNvPr>
          <p:cNvSpPr txBox="1">
            <a:spLocks noGrp="1"/>
          </p:cNvSpPr>
          <p:nvPr>
            <p:ph idx="1"/>
          </p:nvPr>
        </p:nvSpPr>
        <p:spPr/>
        <p:txBody>
          <a:bodyPr/>
          <a:lstStyle/>
          <a:p>
            <a:pPr lvl="0"/>
            <a:r>
              <a:rPr lang="en-US" dirty="0"/>
              <a:t>Just call the constructor.</a:t>
            </a:r>
          </a:p>
          <a:p>
            <a:pPr lvl="0"/>
            <a:r>
              <a:rPr lang="en-US" dirty="0"/>
              <a:t>Still exponential in that example.</a:t>
            </a:r>
          </a:p>
          <a:p>
            <a:pPr lvl="0"/>
            <a:r>
              <a:rPr lang="en-US" dirty="0"/>
              <a:t>But we reduce the problem to a simpler one.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117"/>
    </mc:Choice>
    <mc:Fallback>
      <p:transition spd="slow" advTm="30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378A1-9BB7-4806-A74A-FAC0DA05AA5F}"/>
              </a:ext>
            </a:extLst>
          </p:cNvPr>
          <p:cNvSpPr txBox="1">
            <a:spLocks noGrp="1"/>
          </p:cNvSpPr>
          <p:nvPr>
            <p:ph type="title"/>
          </p:nvPr>
        </p:nvSpPr>
        <p:spPr/>
        <p:txBody>
          <a:bodyPr/>
          <a:lstStyle/>
          <a:p>
            <a:pPr lvl="0"/>
            <a:r>
              <a:rPr lang="en-US"/>
              <a:t>Hash Consing</a:t>
            </a:r>
          </a:p>
        </p:txBody>
      </p:sp>
      <p:sp>
        <p:nvSpPr>
          <p:cNvPr id="3" name="文本占位符 2">
            <a:extLst>
              <a:ext uri="{FF2B5EF4-FFF2-40B4-BE49-F238E27FC236}">
                <a16:creationId xmlns:a16="http://schemas.microsoft.com/office/drawing/2014/main" id="{3DEF99DF-BEC0-44B8-A760-C01E8C567A12}"/>
              </a:ext>
            </a:extLst>
          </p:cNvPr>
          <p:cNvSpPr txBox="1">
            <a:spLocks noGrp="1"/>
          </p:cNvSpPr>
          <p:nvPr>
            <p:ph idx="1"/>
          </p:nvPr>
        </p:nvSpPr>
        <p:spPr/>
        <p:txBody>
          <a:bodyPr/>
          <a:lstStyle/>
          <a:p>
            <a:pPr lvl="0"/>
            <a:r>
              <a:rPr lang="en-US" dirty="0"/>
              <a:t>Implementing Explicit and Finding Implicit Sharing in Embedded DSLs.</a:t>
            </a:r>
          </a:p>
          <a:p>
            <a:pPr lvl="0"/>
            <a:r>
              <a:rPr lang="en-US" dirty="0"/>
              <a:t>State (</a:t>
            </a:r>
            <a:r>
              <a:rPr lang="en-US" dirty="0" err="1"/>
              <a:t>Bimap</a:t>
            </a:r>
            <a:r>
              <a:rPr lang="en-US" dirty="0"/>
              <a:t> (</a:t>
            </a:r>
            <a:r>
              <a:rPr lang="en-US" dirty="0" err="1"/>
              <a:t>TermVectorF</a:t>
            </a:r>
            <a:r>
              <a:rPr lang="en-US" dirty="0"/>
              <a:t> </a:t>
            </a:r>
            <a:r>
              <a:rPr lang="en-US" i="1" dirty="0"/>
              <a:t>b</a:t>
            </a:r>
            <a:r>
              <a:rPr lang="en-US" dirty="0"/>
              <a:t> </a:t>
            </a:r>
            <a:r>
              <a:rPr lang="en-US" dirty="0" err="1"/>
              <a:t>Int</a:t>
            </a:r>
            <a:r>
              <a:rPr lang="en-US" dirty="0"/>
              <a:t>) </a:t>
            </a:r>
            <a:r>
              <a:rPr lang="en-US" dirty="0" err="1"/>
              <a:t>Int</a:t>
            </a:r>
            <a:r>
              <a:rPr lang="en-US" dirty="0"/>
              <a:t>) </a:t>
            </a:r>
            <a:r>
              <a:rPr lang="en-US" dirty="0" err="1"/>
              <a:t>Int</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905"/>
    </mc:Choice>
    <mc:Fallback>
      <p:transition spd="slow" advTm="89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AD808-2785-492D-8876-C15A7FAEF0B3}"/>
              </a:ext>
            </a:extLst>
          </p:cNvPr>
          <p:cNvSpPr txBox="1">
            <a:spLocks noGrp="1"/>
          </p:cNvSpPr>
          <p:nvPr>
            <p:ph type="title"/>
          </p:nvPr>
        </p:nvSpPr>
        <p:spPr/>
        <p:txBody>
          <a:bodyPr/>
          <a:lstStyle/>
          <a:p>
            <a:pPr lvl="0"/>
            <a:r>
              <a:rPr lang="en-US"/>
              <a:t>What is a Neural Network?</a:t>
            </a:r>
          </a:p>
        </p:txBody>
      </p:sp>
      <p:sp>
        <p:nvSpPr>
          <p:cNvPr id="3" name="文本占位符 2">
            <a:extLst>
              <a:ext uri="{FF2B5EF4-FFF2-40B4-BE49-F238E27FC236}">
                <a16:creationId xmlns:a16="http://schemas.microsoft.com/office/drawing/2014/main" id="{BAC78A06-77B7-4324-AB01-F754E3F898A3}"/>
              </a:ext>
            </a:extLst>
          </p:cNvPr>
          <p:cNvSpPr txBox="1">
            <a:spLocks noGrp="1"/>
          </p:cNvSpPr>
          <p:nvPr>
            <p:ph sz="half" idx="1"/>
          </p:nvPr>
        </p:nvSpPr>
        <p:spPr/>
        <p:txBody>
          <a:bodyPr/>
          <a:lstStyle/>
          <a:p>
            <a:pPr lvl="0"/>
            <a:r>
              <a:rPr lang="en-US"/>
              <a:t>A program that contains implicit parameters (weights).</a:t>
            </a:r>
          </a:p>
          <a:p>
            <a:pPr lvl="0"/>
            <a:r>
              <a:rPr lang="en-US"/>
              <a:t>Find Best Weight</a:t>
            </a:r>
          </a:p>
          <a:p>
            <a:pPr lvl="0"/>
            <a:r>
              <a:rPr lang="en-US"/>
              <a:t>https://en.wikipedia.org/wiki/Gradient_descent</a:t>
            </a:r>
            <a:endParaRPr lang="en-US" dirty="0"/>
          </a:p>
        </p:txBody>
      </p:sp>
      <p:pic>
        <p:nvPicPr>
          <p:cNvPr id="8" name="内容占位符 7">
            <a:extLst>
              <a:ext uri="{FF2B5EF4-FFF2-40B4-BE49-F238E27FC236}">
                <a16:creationId xmlns:a16="http://schemas.microsoft.com/office/drawing/2014/main" id="{36F406C2-282E-432F-A76F-BF9474ACC067}"/>
              </a:ext>
            </a:extLst>
          </p:cNvPr>
          <p:cNvPicPr>
            <a:picLocks noGrp="1" noChangeAspect="1"/>
          </p:cNvPicPr>
          <p:nvPr>
            <p:ph sz="half" idx="2"/>
          </p:nvPr>
        </p:nvPicPr>
        <p:blipFill>
          <a:blip r:embed="rId5">
            <a:lum/>
            <a:alphaModFix/>
          </a:blip>
          <a:stretch>
            <a:fillRect/>
          </a:stretch>
        </p:blipFill>
        <p:spPr>
          <a:xfrm>
            <a:off x="7098506" y="2137569"/>
            <a:ext cx="4248150" cy="4552950"/>
          </a:xfrm>
        </p:spPr>
      </p:pic>
      <p:pic>
        <p:nvPicPr>
          <p:cNvPr id="25" name="Audio 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230"/>
    </mc:Choice>
    <mc:Fallback>
      <p:transition spd="slow" advTm="60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A5848-7948-40F4-804F-29E25DA69E22}"/>
              </a:ext>
            </a:extLst>
          </p:cNvPr>
          <p:cNvSpPr txBox="1">
            <a:spLocks noGrp="1"/>
          </p:cNvSpPr>
          <p:nvPr>
            <p:ph type="title"/>
          </p:nvPr>
        </p:nvSpPr>
        <p:spPr/>
        <p:txBody>
          <a:bodyPr/>
          <a:lstStyle/>
          <a:p>
            <a:pPr lvl="0"/>
            <a:r>
              <a:rPr lang="en-US"/>
              <a:t>Forward Mode = Backward Mode</a:t>
            </a:r>
          </a:p>
        </p:txBody>
      </p:sp>
      <p:sp>
        <p:nvSpPr>
          <p:cNvPr id="3" name="文本占位符 2">
            <a:extLst>
              <a:ext uri="{FF2B5EF4-FFF2-40B4-BE49-F238E27FC236}">
                <a16:creationId xmlns:a16="http://schemas.microsoft.com/office/drawing/2014/main" id="{2DB845D0-4A41-4101-B7B3-F5FA72B65A08}"/>
              </a:ext>
            </a:extLst>
          </p:cNvPr>
          <p:cNvSpPr txBox="1">
            <a:spLocks noGrp="1"/>
          </p:cNvSpPr>
          <p:nvPr>
            <p:ph idx="1"/>
          </p:nvPr>
        </p:nvSpPr>
        <p:spPr/>
        <p:txBody>
          <a:bodyPr/>
          <a:lstStyle/>
          <a:p>
            <a:pPr lvl="0"/>
            <a:r>
              <a:rPr lang="en-US" dirty="0"/>
              <a:t>State (</a:t>
            </a:r>
            <a:r>
              <a:rPr lang="en-US" dirty="0" err="1"/>
              <a:t>Bimap</a:t>
            </a:r>
            <a:r>
              <a:rPr lang="en-US" dirty="0"/>
              <a:t> (</a:t>
            </a:r>
            <a:r>
              <a:rPr lang="en-US" dirty="0" err="1"/>
              <a:t>TermVectorF</a:t>
            </a:r>
            <a:r>
              <a:rPr lang="en-US" dirty="0"/>
              <a:t> </a:t>
            </a:r>
            <a:r>
              <a:rPr lang="en-US" i="1" dirty="0"/>
              <a:t>b</a:t>
            </a:r>
            <a:r>
              <a:rPr lang="en-US" dirty="0"/>
              <a:t> </a:t>
            </a:r>
            <a:r>
              <a:rPr lang="en-US" dirty="0" err="1"/>
              <a:t>Int</a:t>
            </a:r>
            <a:r>
              <a:rPr lang="en-US" dirty="0"/>
              <a:t>) </a:t>
            </a:r>
            <a:r>
              <a:rPr lang="en-US" dirty="0" err="1"/>
              <a:t>Int</a:t>
            </a:r>
            <a:r>
              <a:rPr lang="en-US" dirty="0"/>
              <a:t>)</a:t>
            </a:r>
          </a:p>
          <a:p>
            <a:pPr lvl="0"/>
            <a:r>
              <a:rPr lang="en-US" dirty="0"/>
              <a:t>Insert empty </a:t>
            </a:r>
            <a:r>
              <a:rPr lang="en-US" dirty="0" err="1"/>
              <a:t>bimap</a:t>
            </a:r>
            <a:r>
              <a:rPr lang="en-US" dirty="0"/>
              <a:t>, get a pair of </a:t>
            </a:r>
            <a:r>
              <a:rPr lang="en-US" u="sng" dirty="0" err="1"/>
              <a:t>bimap</a:t>
            </a:r>
            <a:r>
              <a:rPr lang="en-US" dirty="0"/>
              <a:t> and </a:t>
            </a:r>
            <a:r>
              <a:rPr lang="en-US" u="sng" dirty="0" err="1"/>
              <a:t>int</a:t>
            </a:r>
            <a:endParaRPr lang="en-US" u="sng" dirty="0"/>
          </a:p>
          <a:p>
            <a:pPr lvl="0"/>
            <a:r>
              <a:rPr lang="en-US" dirty="0"/>
              <a:t>Create Map </a:t>
            </a:r>
            <a:r>
              <a:rPr lang="en-US" dirty="0" err="1"/>
              <a:t>Int</a:t>
            </a:r>
            <a:r>
              <a:rPr lang="en-US" dirty="0"/>
              <a:t> Real</a:t>
            </a:r>
          </a:p>
          <a:p>
            <a:pPr lvl="0"/>
            <a:r>
              <a:rPr lang="en-US" dirty="0"/>
              <a:t>Map each AST to 'accumulating scaling value‘ - sensitivity</a:t>
            </a:r>
          </a:p>
          <a:p>
            <a:pPr lvl="0"/>
            <a:r>
              <a:rPr lang="en-US" dirty="0" err="1"/>
              <a:t>Wengert</a:t>
            </a:r>
            <a:r>
              <a:rPr lang="en-US" dirty="0"/>
              <a:t> List.</a:t>
            </a:r>
          </a:p>
          <a:p>
            <a:pPr lvl="0"/>
            <a:r>
              <a:rPr lang="en-US" dirty="0"/>
              <a:t>Recurse starting from </a:t>
            </a:r>
            <a:r>
              <a:rPr lang="en-US" dirty="0" err="1"/>
              <a:t>nodeid</a:t>
            </a:r>
            <a:r>
              <a:rPr lang="en-US" dirty="0"/>
              <a:t>, −1 every time</a:t>
            </a:r>
          </a:p>
          <a:p>
            <a:pPr lvl="0"/>
            <a:r>
              <a:rPr lang="en-US" dirty="0"/>
              <a:t>Return State (Map </a:t>
            </a:r>
            <a:r>
              <a:rPr lang="en-US" dirty="0" err="1"/>
              <a:t>Int</a:t>
            </a:r>
            <a:r>
              <a:rPr lang="en-US" dirty="0"/>
              <a:t> Real) (</a:t>
            </a:r>
            <a:r>
              <a:rPr lang="en-US" dirty="0" err="1"/>
              <a:t>FreeVectorBuilder</a:t>
            </a:r>
            <a:r>
              <a:rPr lang="en-US" dirty="0"/>
              <a:t> </a:t>
            </a:r>
            <a:r>
              <a:rPr lang="en-US" i="1" dirty="0"/>
              <a:t>b</a:t>
            </a:r>
            <a:r>
              <a:rPr lang="en-US" dirty="0"/>
              <a: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404"/>
    </mc:Choice>
    <mc:Fallback>
      <p:transition spd="slow" advTm="70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28AE6-1566-4582-887F-AB1B7C75DB56}"/>
              </a:ext>
            </a:extLst>
          </p:cNvPr>
          <p:cNvSpPr txBox="1">
            <a:spLocks noGrp="1"/>
          </p:cNvSpPr>
          <p:nvPr>
            <p:ph type="title"/>
          </p:nvPr>
        </p:nvSpPr>
        <p:spPr/>
        <p:txBody>
          <a:bodyPr/>
          <a:lstStyle/>
          <a:p>
            <a:pPr lvl="0"/>
            <a:r>
              <a:rPr lang="en-US"/>
              <a:t>Backward Mode = Back Propagation</a:t>
            </a:r>
          </a:p>
        </p:txBody>
      </p:sp>
      <p:sp>
        <p:nvSpPr>
          <p:cNvPr id="3" name="文本占位符 2">
            <a:extLst>
              <a:ext uri="{FF2B5EF4-FFF2-40B4-BE49-F238E27FC236}">
                <a16:creationId xmlns:a16="http://schemas.microsoft.com/office/drawing/2014/main" id="{95B2988E-BF98-4227-9109-F61DC0973C5A}"/>
              </a:ext>
            </a:extLst>
          </p:cNvPr>
          <p:cNvSpPr txBox="1">
            <a:spLocks noGrp="1"/>
          </p:cNvSpPr>
          <p:nvPr>
            <p:ph idx="1"/>
          </p:nvPr>
        </p:nvSpPr>
        <p:spPr/>
        <p:txBody>
          <a:bodyPr/>
          <a:lstStyle/>
          <a:p>
            <a:pPr lvl="0"/>
            <a:r>
              <a:rPr lang="en-US" dirty="0"/>
              <a:t>Match on (</a:t>
            </a:r>
            <a:r>
              <a:rPr lang="en-US" dirty="0" err="1"/>
              <a:t>TermVectorF</a:t>
            </a:r>
            <a:r>
              <a:rPr lang="en-US" dirty="0"/>
              <a:t> </a:t>
            </a:r>
            <a:r>
              <a:rPr lang="en-US" i="1" dirty="0"/>
              <a:t>b</a:t>
            </a:r>
            <a:r>
              <a:rPr lang="en-US" dirty="0"/>
              <a:t> </a:t>
            </a:r>
            <a:r>
              <a:rPr lang="en-US" dirty="0" err="1"/>
              <a:t>Int</a:t>
            </a:r>
            <a:r>
              <a:rPr lang="en-US" dirty="0"/>
              <a:t>) from the map:</a:t>
            </a:r>
          </a:p>
          <a:p>
            <a:pPr lvl="0"/>
            <a:r>
              <a:rPr lang="en-US" dirty="0"/>
              <a:t>Zero </a:t>
            </a:r>
            <a:r>
              <a:rPr lang="en-US" altLang="zh-CN" dirty="0"/>
              <a:t>—</a:t>
            </a:r>
            <a:r>
              <a:rPr lang="en-US" dirty="0"/>
              <a:t> return zero</a:t>
            </a:r>
          </a:p>
          <a:p>
            <a:pPr lvl="0"/>
            <a:r>
              <a:rPr lang="en-US" dirty="0"/>
              <a:t>Basis </a:t>
            </a:r>
            <a:r>
              <a:rPr lang="en-US" i="1" dirty="0"/>
              <a:t>b</a:t>
            </a:r>
            <a:r>
              <a:rPr lang="en-US" dirty="0"/>
              <a:t> </a:t>
            </a:r>
            <a:r>
              <a:rPr lang="en-US" altLang="zh-CN" dirty="0"/>
              <a:t>—</a:t>
            </a:r>
            <a:r>
              <a:rPr lang="en-US" dirty="0"/>
              <a:t> return it</a:t>
            </a:r>
          </a:p>
          <a:p>
            <a:pPr lvl="0"/>
            <a:r>
              <a:rPr lang="en-US" i="1" dirty="0"/>
              <a:t>l </a:t>
            </a:r>
            <a:r>
              <a:rPr lang="en-US" dirty="0"/>
              <a:t>`</a:t>
            </a:r>
            <a:r>
              <a:rPr lang="en-US" dirty="0" err="1"/>
              <a:t>plus`</a:t>
            </a:r>
            <a:r>
              <a:rPr lang="en-US" dirty="0"/>
              <a:t> </a:t>
            </a:r>
            <a:r>
              <a:rPr lang="en-US" i="1" dirty="0"/>
              <a:t>r</a:t>
            </a:r>
            <a:r>
              <a:rPr lang="en-US" dirty="0"/>
              <a:t> </a:t>
            </a:r>
            <a:r>
              <a:rPr lang="en-US" altLang="zh-CN" dirty="0"/>
              <a:t>—</a:t>
            </a:r>
            <a:r>
              <a:rPr lang="en-US" dirty="0"/>
              <a:t> get sensitivity, add to sensitivity of </a:t>
            </a:r>
            <a:r>
              <a:rPr lang="en-US" i="1" dirty="0"/>
              <a:t>l</a:t>
            </a:r>
            <a:r>
              <a:rPr lang="en-US" dirty="0"/>
              <a:t> / </a:t>
            </a:r>
            <a:r>
              <a:rPr lang="en-US" i="1" dirty="0"/>
              <a:t>r</a:t>
            </a:r>
          </a:p>
          <a:p>
            <a:pPr lvl="0"/>
            <a:r>
              <a:rPr lang="en-US" i="1" dirty="0"/>
              <a:t>l</a:t>
            </a:r>
            <a:r>
              <a:rPr lang="en-US" dirty="0"/>
              <a:t> `scale` </a:t>
            </a:r>
            <a:r>
              <a:rPr lang="en-US" i="1" dirty="0"/>
              <a:t>r</a:t>
            </a:r>
            <a:r>
              <a:rPr lang="en-US" dirty="0"/>
              <a:t> </a:t>
            </a:r>
            <a:r>
              <a:rPr lang="en-US" altLang="zh-CN" dirty="0"/>
              <a:t>—</a:t>
            </a:r>
            <a:r>
              <a:rPr lang="en-US" dirty="0"/>
              <a:t> get sensitivity, scale </a:t>
            </a:r>
            <a:r>
              <a:rPr lang="en-US" i="1" dirty="0"/>
              <a:t>l</a:t>
            </a:r>
            <a:r>
              <a:rPr lang="en-US" dirty="0"/>
              <a:t>, add to </a:t>
            </a:r>
            <a:r>
              <a:rPr lang="en-US" i="1" dirty="0"/>
              <a:t>r</a:t>
            </a:r>
          </a:p>
          <a:p>
            <a:pPr lvl="0"/>
            <a:r>
              <a:rPr lang="en-US" dirty="0"/>
              <a:t>Recurse and add the two Builders</a:t>
            </a:r>
          </a:p>
          <a:p>
            <a:pPr lvl="0"/>
            <a:r>
              <a:rPr lang="en-US" dirty="0"/>
              <a:t>Turn Builder into </a:t>
            </a:r>
            <a:r>
              <a:rPr lang="en-US" dirty="0" err="1"/>
              <a:t>FreeVector</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033"/>
    </mc:Choice>
    <mc:Fallback>
      <p:transition spd="slow" advTm="60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D3085-EC07-41E2-82CF-45289328920F}"/>
              </a:ext>
            </a:extLst>
          </p:cNvPr>
          <p:cNvSpPr txBox="1">
            <a:spLocks noGrp="1"/>
          </p:cNvSpPr>
          <p:nvPr>
            <p:ph type="title"/>
          </p:nvPr>
        </p:nvSpPr>
        <p:spPr/>
        <p:txBody>
          <a:bodyPr/>
          <a:lstStyle/>
          <a:p>
            <a:pPr lvl="0"/>
            <a:r>
              <a:rPr lang="en-US" dirty="0"/>
              <a:t>Roadmap</a:t>
            </a:r>
          </a:p>
        </p:txBody>
      </p:sp>
      <p:sp>
        <p:nvSpPr>
          <p:cNvPr id="3" name="文本占位符 2">
            <a:extLst>
              <a:ext uri="{FF2B5EF4-FFF2-40B4-BE49-F238E27FC236}">
                <a16:creationId xmlns:a16="http://schemas.microsoft.com/office/drawing/2014/main" id="{FBC33042-B3C8-4213-AB6B-D1ADACF77D42}"/>
              </a:ext>
            </a:extLst>
          </p:cNvPr>
          <p:cNvSpPr txBox="1">
            <a:spLocks noGrp="1"/>
          </p:cNvSpPr>
          <p:nvPr>
            <p:ph idx="1"/>
          </p:nvPr>
        </p:nvSpPr>
        <p:spPr/>
        <p:txBody>
          <a:bodyPr/>
          <a:lstStyle/>
          <a:p>
            <a:pPr lvl="0"/>
            <a:r>
              <a:rPr lang="en-US" dirty="0"/>
              <a:t>Neural Network</a:t>
            </a:r>
          </a:p>
          <a:p>
            <a:pPr lvl="0"/>
            <a:r>
              <a:rPr lang="en-US" dirty="0"/>
              <a:t>Naive Automatic Differentiation(AD) – Quadratic</a:t>
            </a:r>
          </a:p>
          <a:p>
            <a:pPr lvl="0"/>
            <a:r>
              <a:rPr lang="en-US" dirty="0"/>
              <a:t>Forward Mode AD</a:t>
            </a:r>
          </a:p>
          <a:p>
            <a:pPr lvl="0"/>
            <a:r>
              <a:rPr lang="en-US" dirty="0"/>
              <a:t>Derivative of Multiple Variable</a:t>
            </a:r>
          </a:p>
          <a:p>
            <a:pPr lvl="0"/>
            <a:r>
              <a:rPr lang="en-US" dirty="0"/>
              <a:t>Derivative of More Variable</a:t>
            </a:r>
          </a:p>
          <a:p>
            <a:pPr lvl="0"/>
            <a:r>
              <a:rPr lang="en-US" b="1" dirty="0" err="1">
                <a:solidFill>
                  <a:schemeClr val="accent5"/>
                </a:solidFill>
              </a:rPr>
              <a:t>Impl</a:t>
            </a:r>
            <a:r>
              <a:rPr lang="en-US" b="1" dirty="0">
                <a:solidFill>
                  <a:schemeClr val="accent5"/>
                </a:solidFill>
              </a:rPr>
              <a:t> NN</a:t>
            </a:r>
          </a:p>
          <a:p>
            <a:pPr lvl="0"/>
            <a:r>
              <a:rPr lang="en-US" dirty="0"/>
              <a:t>Meaning of AD on PL</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84"/>
    </mc:Choice>
    <mc:Fallback>
      <p:transition spd="slow" advTm="20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DF0B5-0FA4-4381-96DD-E2AA16A41B5A}"/>
              </a:ext>
            </a:extLst>
          </p:cNvPr>
          <p:cNvSpPr txBox="1">
            <a:spLocks noGrp="1"/>
          </p:cNvSpPr>
          <p:nvPr>
            <p:ph type="title"/>
          </p:nvPr>
        </p:nvSpPr>
        <p:spPr/>
        <p:txBody>
          <a:bodyPr/>
          <a:lstStyle/>
          <a:p>
            <a:pPr lvl="0"/>
            <a:r>
              <a:rPr lang="en-US"/>
              <a:t>Finally, Neural Network</a:t>
            </a:r>
          </a:p>
        </p:txBody>
      </p:sp>
      <p:sp>
        <p:nvSpPr>
          <p:cNvPr id="3" name="文本占位符 2">
            <a:extLst>
              <a:ext uri="{FF2B5EF4-FFF2-40B4-BE49-F238E27FC236}">
                <a16:creationId xmlns:a16="http://schemas.microsoft.com/office/drawing/2014/main" id="{FB49DA95-3ED1-412A-BB88-87E205676A5D}"/>
              </a:ext>
            </a:extLst>
          </p:cNvPr>
          <p:cNvSpPr txBox="1">
            <a:spLocks noGrp="1"/>
          </p:cNvSpPr>
          <p:nvPr>
            <p:ph idx="1"/>
          </p:nvPr>
        </p:nvSpPr>
        <p:spPr/>
        <p:txBody>
          <a:bodyPr/>
          <a:lstStyle/>
          <a:p>
            <a:pPr lvl="0"/>
            <a:r>
              <a:rPr lang="en-US" dirty="0"/>
              <a:t>A NN of type </a:t>
            </a:r>
            <a:r>
              <a:rPr lang="en-US" i="1" dirty="0"/>
              <a:t>x</a:t>
            </a:r>
            <a:r>
              <a:rPr lang="en-US" dirty="0"/>
              <a:t> is just an </a:t>
            </a:r>
            <a:r>
              <a:rPr lang="zh-CN" altLang="en-US" b="1" dirty="0"/>
              <a:t>∃</a:t>
            </a:r>
            <a:r>
              <a:rPr lang="en-US" i="1" dirty="0"/>
              <a:t>w</a:t>
            </a:r>
            <a:r>
              <a:rPr lang="en-US" dirty="0"/>
              <a:t>. Term (</a:t>
            </a:r>
            <a:r>
              <a:rPr lang="en-US" i="1" dirty="0"/>
              <a:t>w</a:t>
            </a:r>
            <a:r>
              <a:rPr lang="en-US" dirty="0"/>
              <a:t> → </a:t>
            </a:r>
            <a:r>
              <a:rPr lang="en-US" i="1" dirty="0"/>
              <a:t>x</a:t>
            </a:r>
            <a:r>
              <a:rPr lang="en-US" dirty="0"/>
              <a:t>)</a:t>
            </a:r>
          </a:p>
          <a:p>
            <a:pPr lvl="0"/>
            <a:r>
              <a:rPr lang="en-US" dirty="0"/>
              <a:t>A Term is a NN: </a:t>
            </a:r>
            <a:r>
              <a:rPr lang="zh-CN" altLang="en-US" b="1" dirty="0"/>
              <a:t>∃</a:t>
            </a:r>
            <a:r>
              <a:rPr lang="en-US" altLang="zh-CN" dirty="0"/>
              <a:t>Unit</a:t>
            </a:r>
            <a:endParaRPr lang="en-US" dirty="0"/>
          </a:p>
          <a:p>
            <a:pPr lvl="0"/>
            <a:r>
              <a:rPr lang="en-US" dirty="0"/>
              <a:t>Term (</a:t>
            </a:r>
            <a:r>
              <a:rPr lang="en-US" i="1" dirty="0"/>
              <a:t>x</a:t>
            </a:r>
            <a:r>
              <a:rPr lang="en-US" dirty="0"/>
              <a:t> → </a:t>
            </a:r>
            <a:r>
              <a:rPr lang="en-US" i="1" dirty="0"/>
              <a:t>y</a:t>
            </a:r>
            <a:r>
              <a:rPr lang="en-US" dirty="0"/>
              <a:t>) → Term </a:t>
            </a:r>
            <a:r>
              <a:rPr lang="en-US" i="1" dirty="0"/>
              <a:t>x</a:t>
            </a:r>
            <a:r>
              <a:rPr lang="en-US" dirty="0"/>
              <a:t> → Term </a:t>
            </a:r>
            <a:r>
              <a:rPr lang="en-US" i="1" dirty="0"/>
              <a:t>y</a:t>
            </a:r>
          </a:p>
          <a:p>
            <a:pPr lvl="0"/>
            <a:r>
              <a:rPr lang="en-US" dirty="0"/>
              <a:t>Finally Tagless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240"/>
    </mc:Choice>
    <mc:Fallback>
      <p:transition spd="slow" advTm="50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8EF77-C7D0-4A4A-B09D-61D88D15DC27}"/>
              </a:ext>
            </a:extLst>
          </p:cNvPr>
          <p:cNvSpPr txBox="1">
            <a:spLocks noGrp="1"/>
          </p:cNvSpPr>
          <p:nvPr>
            <p:ph type="title"/>
          </p:nvPr>
        </p:nvSpPr>
        <p:spPr/>
        <p:txBody>
          <a:bodyPr/>
          <a:lstStyle/>
          <a:p>
            <a:pPr lvl="0"/>
            <a:r>
              <a:rPr lang="en-US"/>
              <a:t>Xor Network</a:t>
            </a:r>
          </a:p>
        </p:txBody>
      </p:sp>
      <p:sp>
        <p:nvSpPr>
          <p:cNvPr id="3" name="文本占位符 2">
            <a:extLst>
              <a:ext uri="{FF2B5EF4-FFF2-40B4-BE49-F238E27FC236}">
                <a16:creationId xmlns:a16="http://schemas.microsoft.com/office/drawing/2014/main" id="{19AD8823-CB4A-4A21-BDA0-F6507BE454AE}"/>
              </a:ext>
            </a:extLst>
          </p:cNvPr>
          <p:cNvSpPr txBox="1">
            <a:spLocks noGrp="1"/>
          </p:cNvSpPr>
          <p:nvPr>
            <p:ph idx="1"/>
          </p:nvPr>
        </p:nvSpPr>
        <p:spPr/>
        <p:txBody>
          <a:bodyPr/>
          <a:lstStyle/>
          <a:p>
            <a:pPr lvl="0"/>
            <a:r>
              <a:rPr lang="en-US" dirty="0"/>
              <a:t>weight : NN Real</a:t>
            </a:r>
          </a:p>
          <a:p>
            <a:pPr lvl="0"/>
            <a:r>
              <a:rPr lang="en-US" dirty="0"/>
              <a:t>sigmoid </a:t>
            </a:r>
            <a:r>
              <a:rPr lang="en-US" i="1" dirty="0"/>
              <a:t>x</a:t>
            </a:r>
            <a:r>
              <a:rPr lang="en-US" dirty="0"/>
              <a:t> = 1 / (1 + (</a:t>
            </a:r>
            <a:r>
              <a:rPr lang="en-US" dirty="0" err="1"/>
              <a:t>exp</a:t>
            </a:r>
            <a:r>
              <a:rPr lang="en-US" dirty="0"/>
              <a:t> (− </a:t>
            </a:r>
            <a:r>
              <a:rPr lang="en-US" i="1" dirty="0"/>
              <a:t>x</a:t>
            </a:r>
            <a:r>
              <a:rPr lang="en-US" dirty="0"/>
              <a:t>)))</a:t>
            </a:r>
          </a:p>
          <a:p>
            <a:pPr lvl="0"/>
            <a:r>
              <a:rPr lang="en-US" dirty="0"/>
              <a:t>add, bias, scale</a:t>
            </a:r>
          </a:p>
          <a:p>
            <a:pPr lvl="0"/>
            <a:r>
              <a:rPr lang="en-US" dirty="0"/>
              <a:t>neuron : NN ((Real * Real) </a:t>
            </a:r>
            <a:r>
              <a:rPr lang="zh-CN" altLang="en-US" dirty="0"/>
              <a:t>→</a:t>
            </a:r>
            <a:r>
              <a:rPr lang="en-US" dirty="0"/>
              <a:t> Real)</a:t>
            </a:r>
          </a:p>
          <a:p>
            <a:pPr lvl="0"/>
            <a:r>
              <a:rPr lang="en-US" dirty="0" err="1"/>
              <a:t>xor</a:t>
            </a:r>
            <a:r>
              <a:rPr lang="en-US" dirty="0"/>
              <a:t> : NN (Real → Real → Real)</a:t>
            </a:r>
          </a:p>
          <a:p>
            <a:pPr lvl="0"/>
            <a:r>
              <a:rPr lang="en-US" dirty="0"/>
              <a:t>loss : NN ((Real → Real → Real) → Real)</a:t>
            </a:r>
          </a:p>
          <a:p>
            <a:pPr lvl="0"/>
            <a:r>
              <a:rPr lang="en-US" dirty="0"/>
              <a:t>loss </a:t>
            </a:r>
            <a:r>
              <a:rPr lang="en-US" dirty="0" err="1"/>
              <a:t>xor</a:t>
            </a:r>
            <a:r>
              <a:rPr lang="en-US" dirty="0"/>
              <a:t> : NN Real</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916"/>
    </mc:Choice>
    <mc:Fallback>
      <p:transition spd="slow" advTm="48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71C3E-1BAF-41A0-B94B-40195292AEA2}"/>
              </a:ext>
            </a:extLst>
          </p:cNvPr>
          <p:cNvSpPr txBox="1">
            <a:spLocks noGrp="1"/>
          </p:cNvSpPr>
          <p:nvPr>
            <p:ph type="title"/>
          </p:nvPr>
        </p:nvSpPr>
        <p:spPr/>
        <p:txBody>
          <a:bodyPr/>
          <a:lstStyle/>
          <a:p>
            <a:pPr lvl="0"/>
            <a:r>
              <a:rPr lang="en-US" dirty="0"/>
              <a:t>Roadmap</a:t>
            </a:r>
          </a:p>
        </p:txBody>
      </p:sp>
      <p:sp>
        <p:nvSpPr>
          <p:cNvPr id="3" name="文本占位符 2">
            <a:extLst>
              <a:ext uri="{FF2B5EF4-FFF2-40B4-BE49-F238E27FC236}">
                <a16:creationId xmlns:a16="http://schemas.microsoft.com/office/drawing/2014/main" id="{276B70DD-A12A-46D3-8B2C-25C34FE0252F}"/>
              </a:ext>
            </a:extLst>
          </p:cNvPr>
          <p:cNvSpPr txBox="1">
            <a:spLocks noGrp="1"/>
          </p:cNvSpPr>
          <p:nvPr>
            <p:ph idx="1"/>
          </p:nvPr>
        </p:nvSpPr>
        <p:spPr/>
        <p:txBody>
          <a:bodyPr/>
          <a:lstStyle/>
          <a:p>
            <a:pPr lvl="0"/>
            <a:r>
              <a:rPr lang="en-US" dirty="0"/>
              <a:t>Neural Network</a:t>
            </a:r>
          </a:p>
          <a:p>
            <a:pPr lvl="0"/>
            <a:r>
              <a:rPr lang="en-US" dirty="0"/>
              <a:t>Naive Automatic Differentiation(AD) – Quadratic</a:t>
            </a:r>
          </a:p>
          <a:p>
            <a:pPr lvl="0"/>
            <a:r>
              <a:rPr lang="en-US" dirty="0"/>
              <a:t>Forward Mode AD</a:t>
            </a:r>
          </a:p>
          <a:p>
            <a:pPr lvl="0"/>
            <a:r>
              <a:rPr lang="en-US" dirty="0"/>
              <a:t>Derivative of Multiple Variable</a:t>
            </a:r>
          </a:p>
          <a:p>
            <a:pPr lvl="0"/>
            <a:r>
              <a:rPr lang="en-US" dirty="0"/>
              <a:t>Derivative of More Variable</a:t>
            </a:r>
          </a:p>
          <a:p>
            <a:pPr lvl="0"/>
            <a:r>
              <a:rPr lang="en-US" dirty="0" err="1"/>
              <a:t>Impl</a:t>
            </a:r>
            <a:r>
              <a:rPr lang="en-US" dirty="0"/>
              <a:t> NN</a:t>
            </a:r>
          </a:p>
          <a:p>
            <a:pPr lvl="0"/>
            <a:r>
              <a:rPr lang="en-US" b="1" dirty="0">
                <a:solidFill>
                  <a:schemeClr val="accent5"/>
                </a:solidFill>
              </a:rPr>
              <a:t>Meaning of AD on PL</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957"/>
    </mc:Choice>
    <mc:Fallback>
      <p:transition spd="slow" advTm="29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D18EB-3A5C-4D62-B86B-ED05E567D25F}"/>
              </a:ext>
            </a:extLst>
          </p:cNvPr>
          <p:cNvSpPr>
            <a:spLocks noGrp="1"/>
          </p:cNvSpPr>
          <p:nvPr>
            <p:ph type="title"/>
          </p:nvPr>
        </p:nvSpPr>
        <p:spPr/>
        <p:txBody>
          <a:bodyPr>
            <a:normAutofit fontScale="90000"/>
          </a:bodyPr>
          <a:lstStyle/>
          <a:p>
            <a:r>
              <a:rPr lang="en-US" sz="5400" dirty="0"/>
              <a:t>Meaning of Differentiating</a:t>
            </a:r>
            <a:br>
              <a:rPr lang="en-US" sz="5400" dirty="0"/>
            </a:br>
            <a:r>
              <a:rPr lang="en-US" sz="5400" dirty="0"/>
              <a:t>Higher Order Function</a:t>
            </a:r>
            <a:endParaRPr lang="en-US" dirty="0"/>
          </a:p>
        </p:txBody>
      </p:sp>
      <p:sp>
        <p:nvSpPr>
          <p:cNvPr id="3" name="内容占位符 2">
            <a:extLst>
              <a:ext uri="{FF2B5EF4-FFF2-40B4-BE49-F238E27FC236}">
                <a16:creationId xmlns:a16="http://schemas.microsoft.com/office/drawing/2014/main" id="{3B1DD6B3-FE08-4F88-85AE-392755912223}"/>
              </a:ext>
            </a:extLst>
          </p:cNvPr>
          <p:cNvSpPr>
            <a:spLocks noGrp="1"/>
          </p:cNvSpPr>
          <p:nvPr>
            <p:ph idx="1"/>
          </p:nvPr>
        </p:nvSpPr>
        <p:spPr/>
        <p:txBody>
          <a:bodyPr/>
          <a:lstStyle/>
          <a:p>
            <a:r>
              <a:rPr lang="en-US" dirty="0"/>
              <a:t>We need to step back</a:t>
            </a:r>
          </a:p>
          <a:p>
            <a:r>
              <a:rPr lang="en-US" dirty="0"/>
              <a:t>Denote to nonstandard language Term, </a:t>
            </a:r>
            <a:r>
              <a:rPr lang="en-US" dirty="0" err="1"/>
              <a:t>NonStdTerm</a:t>
            </a:r>
            <a:endParaRPr lang="en-US" dirty="0"/>
          </a:p>
          <a:p>
            <a:r>
              <a:rPr lang="en-US" dirty="0"/>
              <a:t>Same as the old STLC:</a:t>
            </a:r>
          </a:p>
          <a:p>
            <a:pPr marL="0" indent="0">
              <a:buNone/>
            </a:pPr>
            <a:r>
              <a:rPr lang="en-US" dirty="0"/>
              <a:t>old </a:t>
            </a:r>
            <a:r>
              <a:rPr lang="en-US" b="1" dirty="0"/>
              <a:t>lit</a:t>
            </a:r>
            <a:r>
              <a:rPr lang="en-US" dirty="0"/>
              <a:t>: Real → Term Real		||		</a:t>
            </a:r>
            <a:r>
              <a:rPr lang="en-US" b="1" dirty="0"/>
              <a:t>lit</a:t>
            </a:r>
            <a:r>
              <a:rPr lang="en-US" dirty="0"/>
              <a:t>: (Real → Real) → Term Real</a:t>
            </a:r>
          </a:p>
          <a:p>
            <a:pPr marL="0" indent="0">
              <a:buNone/>
            </a:pPr>
            <a:r>
              <a:rPr lang="en-US" b="1" dirty="0"/>
              <a:t>lit</a:t>
            </a:r>
            <a:r>
              <a:rPr lang="en-US" dirty="0"/>
              <a:t> </a:t>
            </a:r>
            <a:r>
              <a:rPr lang="en-US" i="1" dirty="0"/>
              <a:t>x</a:t>
            </a:r>
            <a:r>
              <a:rPr lang="en-US" dirty="0"/>
              <a:t>										→		</a:t>
            </a:r>
            <a:r>
              <a:rPr lang="en-US" b="1" dirty="0"/>
              <a:t>lit</a:t>
            </a:r>
            <a:r>
              <a:rPr lang="en-US" dirty="0"/>
              <a:t> (\_ → </a:t>
            </a:r>
            <a:r>
              <a:rPr lang="en-US" i="1" dirty="0"/>
              <a:t>x</a:t>
            </a:r>
            <a:r>
              <a:rPr lang="en-US" dirty="0"/>
              <a:t>)</a:t>
            </a:r>
          </a:p>
          <a:p>
            <a:pPr marL="0" indent="0">
              <a:buNone/>
            </a:pPr>
            <a:r>
              <a:rPr lang="en-US" dirty="0"/>
              <a:t>+											→		+, with operational semantic of</a:t>
            </a:r>
          </a:p>
          <a:p>
            <a:pPr marL="0" indent="0">
              <a:buNone/>
            </a:pPr>
            <a:r>
              <a:rPr lang="en-US" dirty="0"/>
              <a:t>														lit </a:t>
            </a:r>
            <a:r>
              <a:rPr lang="en-US" i="1" dirty="0"/>
              <a:t>l</a:t>
            </a:r>
            <a:r>
              <a:rPr lang="en-US" dirty="0"/>
              <a:t> + lit </a:t>
            </a:r>
            <a:r>
              <a:rPr lang="en-US" i="1" dirty="0"/>
              <a:t>r</a:t>
            </a:r>
            <a:r>
              <a:rPr lang="en-US" dirty="0"/>
              <a:t> → lit (\</a:t>
            </a:r>
            <a:r>
              <a:rPr lang="en-US" i="1" dirty="0"/>
              <a:t>x</a:t>
            </a:r>
            <a:r>
              <a:rPr lang="en-US" dirty="0"/>
              <a:t> → </a:t>
            </a:r>
            <a:r>
              <a:rPr lang="en-US" i="1" dirty="0"/>
              <a:t>l x</a:t>
            </a:r>
            <a:r>
              <a:rPr lang="en-US" dirty="0"/>
              <a:t> + </a:t>
            </a:r>
            <a:r>
              <a:rPr lang="en-US" i="1" dirty="0"/>
              <a:t>r x</a:t>
            </a:r>
            <a:r>
              <a:rPr lang="en-US" dirty="0"/>
              <a:t>)</a:t>
            </a:r>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extLst>
      <p:ext uri="{BB962C8B-B14F-4D97-AF65-F5344CB8AC3E}">
        <p14:creationId xmlns:p14="http://schemas.microsoft.com/office/powerpoint/2010/main" val="749043992"/>
      </p:ext>
    </p:extLst>
  </p:cSld>
  <p:clrMapOvr>
    <a:masterClrMapping/>
  </p:clrMapOvr>
  <mc:AlternateContent xmlns:mc="http://schemas.openxmlformats.org/markup-compatibility/2006">
    <mc:Choice xmlns:p14="http://schemas.microsoft.com/office/powerpoint/2010/main" Requires="p14">
      <p:transition spd="slow" p14:dur="2000" advTm="30104"/>
    </mc:Choice>
    <mc:Fallback>
      <p:transition spd="slow" advTm="30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C08B2-B3F0-4A39-85D8-28970CD1ED8E}"/>
              </a:ext>
            </a:extLst>
          </p:cNvPr>
          <p:cNvSpPr txBox="1">
            <a:spLocks noGrp="1"/>
          </p:cNvSpPr>
          <p:nvPr>
            <p:ph type="title"/>
          </p:nvPr>
        </p:nvSpPr>
        <p:spPr/>
        <p:txBody>
          <a:bodyPr/>
          <a:lstStyle/>
          <a:p>
            <a:pPr lvl="0"/>
            <a:r>
              <a:rPr lang="en-US" dirty="0"/>
              <a:t>Back to The Problem</a:t>
            </a:r>
          </a:p>
        </p:txBody>
      </p:sp>
      <p:sp>
        <p:nvSpPr>
          <p:cNvPr id="3" name="文本占位符 2">
            <a:extLst>
              <a:ext uri="{FF2B5EF4-FFF2-40B4-BE49-F238E27FC236}">
                <a16:creationId xmlns:a16="http://schemas.microsoft.com/office/drawing/2014/main" id="{6B71590B-59EE-4224-A0CC-CEECEC490CB3}"/>
              </a:ext>
            </a:extLst>
          </p:cNvPr>
          <p:cNvSpPr txBox="1">
            <a:spLocks noGrp="1"/>
          </p:cNvSpPr>
          <p:nvPr>
            <p:ph idx="1"/>
          </p:nvPr>
        </p:nvSpPr>
        <p:spPr/>
        <p:txBody>
          <a:bodyPr>
            <a:normAutofit/>
          </a:bodyPr>
          <a:lstStyle/>
          <a:p>
            <a:pPr marL="0" lvl="0" indent="0">
              <a:buClr>
                <a:srgbClr val="FFCC99"/>
              </a:buClr>
              <a:buSzPct val="45000"/>
              <a:buNone/>
            </a:pPr>
            <a:r>
              <a:rPr lang="en-US" dirty="0"/>
              <a:t>LR: </a:t>
            </a:r>
            <a:r>
              <a:rPr lang="en-US" b="1" dirty="0" err="1"/>
              <a:t>forall</a:t>
            </a:r>
            <a:r>
              <a:rPr lang="en-US" dirty="0"/>
              <a:t> </a:t>
            </a:r>
            <a:r>
              <a:rPr lang="en-US" i="1" dirty="0"/>
              <a:t>t</a:t>
            </a:r>
            <a:r>
              <a:rPr lang="en-US" dirty="0"/>
              <a:t>. NonStdTerm (DiffType </a:t>
            </a:r>
            <a:r>
              <a:rPr lang="en-US" i="1" dirty="0"/>
              <a:t>t</a:t>
            </a:r>
            <a:r>
              <a:rPr lang="en-US" dirty="0"/>
              <a:t>) → </a:t>
            </a:r>
            <a:r>
              <a:rPr lang="en-US" b="1" dirty="0"/>
              <a:t>Prop</a:t>
            </a:r>
          </a:p>
          <a:p>
            <a:pPr marL="0" lvl="0" indent="0">
              <a:buClr>
                <a:srgbClr val="FFCC99"/>
              </a:buClr>
              <a:buSzPct val="45000"/>
              <a:buNone/>
            </a:pPr>
            <a:r>
              <a:rPr lang="en-US" dirty="0"/>
              <a:t>LR (</a:t>
            </a:r>
            <a:r>
              <a:rPr lang="en-US" i="1" dirty="0"/>
              <a:t>l</a:t>
            </a:r>
            <a:r>
              <a:rPr lang="en-US" dirty="0"/>
              <a:t> * </a:t>
            </a:r>
            <a:r>
              <a:rPr lang="en-US" i="1" dirty="0"/>
              <a:t>r</a:t>
            </a:r>
            <a:r>
              <a:rPr lang="en-US" dirty="0"/>
              <a:t>) </a:t>
            </a:r>
            <a:r>
              <a:rPr lang="en-US" i="1" dirty="0"/>
              <a:t>t</a:t>
            </a:r>
            <a:r>
              <a:rPr lang="en-US" dirty="0"/>
              <a:t>  =	</a:t>
            </a:r>
            <a:r>
              <a:rPr lang="en-US" b="1" dirty="0"/>
              <a:t>exists</a:t>
            </a:r>
            <a:r>
              <a:rPr lang="en-US" dirty="0"/>
              <a:t> </a:t>
            </a:r>
            <a:r>
              <a:rPr lang="en-US" i="1" dirty="0"/>
              <a:t>x</a:t>
            </a:r>
            <a:r>
              <a:rPr lang="en-US" dirty="0"/>
              <a:t> </a:t>
            </a:r>
            <a:r>
              <a:rPr lang="en-US" i="1" dirty="0"/>
              <a:t>y</a:t>
            </a:r>
            <a:r>
              <a:rPr lang="en-US" dirty="0"/>
              <a:t>. </a:t>
            </a:r>
            <a:r>
              <a:rPr lang="en-US" i="1" dirty="0"/>
              <a:t>t</a:t>
            </a:r>
            <a:r>
              <a:rPr lang="en-US" dirty="0"/>
              <a:t> </a:t>
            </a:r>
            <a:r>
              <a:rPr lang="en-US" u="sng" dirty="0"/>
              <a:t>evaluates to</a:t>
            </a:r>
            <a:r>
              <a:rPr lang="en-US" dirty="0"/>
              <a:t> app (app (mkProd </a:t>
            </a:r>
            <a:r>
              <a:rPr lang="en-US" i="1" dirty="0"/>
              <a:t>x</a:t>
            </a:r>
            <a:r>
              <a:rPr lang="en-US" dirty="0"/>
              <a:t>) </a:t>
            </a:r>
            <a:r>
              <a:rPr lang="en-US" i="1" dirty="0"/>
              <a:t>y</a:t>
            </a:r>
            <a:r>
              <a:rPr lang="en-US" dirty="0"/>
              <a:t>),</a:t>
            </a:r>
            <a:br>
              <a:rPr lang="en-US" dirty="0"/>
            </a:br>
            <a:r>
              <a:rPr lang="en-US" dirty="0"/>
              <a:t>					</a:t>
            </a:r>
            <a:r>
              <a:rPr lang="en-US" b="1" dirty="0"/>
              <a:t>and </a:t>
            </a:r>
            <a:r>
              <a:rPr lang="en-US" dirty="0"/>
              <a:t>LR </a:t>
            </a:r>
            <a:r>
              <a:rPr lang="en-US" i="1" dirty="0"/>
              <a:t>l</a:t>
            </a:r>
            <a:r>
              <a:rPr lang="en-US" dirty="0"/>
              <a:t> </a:t>
            </a:r>
            <a:r>
              <a:rPr lang="en-US" i="1" dirty="0"/>
              <a:t>x</a:t>
            </a:r>
            <a:r>
              <a:rPr lang="en-US" dirty="0"/>
              <a:t> </a:t>
            </a:r>
            <a:r>
              <a:rPr lang="en-US" b="1" dirty="0"/>
              <a:t>and</a:t>
            </a:r>
            <a:r>
              <a:rPr lang="en-US" dirty="0"/>
              <a:t> LR </a:t>
            </a:r>
            <a:r>
              <a:rPr lang="en-US" i="1" dirty="0"/>
              <a:t>r</a:t>
            </a:r>
            <a:r>
              <a:rPr lang="en-US" dirty="0"/>
              <a:t> </a:t>
            </a:r>
            <a:r>
              <a:rPr lang="en-US" i="1" dirty="0"/>
              <a:t>y</a:t>
            </a:r>
          </a:p>
          <a:p>
            <a:pPr marL="0" lvl="0" indent="0">
              <a:buClr>
                <a:srgbClr val="FFCC99"/>
              </a:buClr>
              <a:buSzPct val="45000"/>
              <a:buNone/>
            </a:pPr>
            <a:r>
              <a:rPr lang="en-US" dirty="0"/>
              <a:t>LR (</a:t>
            </a:r>
            <a:r>
              <a:rPr lang="en-US" i="1" dirty="0"/>
              <a:t>l</a:t>
            </a:r>
            <a:r>
              <a:rPr lang="en-US" dirty="0"/>
              <a:t> + </a:t>
            </a:r>
            <a:r>
              <a:rPr lang="en-US" i="1" dirty="0"/>
              <a:t>r</a:t>
            </a:r>
            <a:r>
              <a:rPr lang="en-US" dirty="0"/>
              <a:t>) </a:t>
            </a:r>
            <a:r>
              <a:rPr lang="en-US" i="1" dirty="0"/>
              <a:t>t</a:t>
            </a:r>
            <a:r>
              <a:rPr lang="en-US" dirty="0"/>
              <a:t> =	</a:t>
            </a:r>
            <a:r>
              <a:rPr lang="en-US" b="1" dirty="0"/>
              <a:t>exists</a:t>
            </a:r>
            <a:r>
              <a:rPr lang="en-US" dirty="0"/>
              <a:t> </a:t>
            </a:r>
            <a:r>
              <a:rPr lang="en-US" i="1" dirty="0"/>
              <a:t>x</a:t>
            </a:r>
            <a:r>
              <a:rPr lang="en-US" dirty="0"/>
              <a:t>. </a:t>
            </a:r>
            <a:r>
              <a:rPr lang="en-US" i="1" dirty="0"/>
              <a:t>t</a:t>
            </a:r>
            <a:r>
              <a:rPr lang="en-US" dirty="0"/>
              <a:t> </a:t>
            </a:r>
            <a:r>
              <a:rPr lang="en-US" u="sng" dirty="0"/>
              <a:t>evaluates to</a:t>
            </a:r>
            <a:r>
              <a:rPr lang="en-US" dirty="0"/>
              <a:t> app </a:t>
            </a:r>
            <a:r>
              <a:rPr lang="en-US" b="1" dirty="0"/>
              <a:t>left</a:t>
            </a:r>
            <a:r>
              <a:rPr lang="en-US" dirty="0"/>
              <a:t> </a:t>
            </a:r>
            <a:r>
              <a:rPr lang="en-US" i="1" dirty="0"/>
              <a:t>x</a:t>
            </a:r>
            <a:r>
              <a:rPr lang="en-US" dirty="0"/>
              <a:t>, LR </a:t>
            </a:r>
            <a:r>
              <a:rPr lang="en-US" i="1" dirty="0"/>
              <a:t>l x</a:t>
            </a:r>
            <a:br>
              <a:rPr lang="en-US" i="1" dirty="0"/>
            </a:br>
            <a:r>
              <a:rPr lang="en-US" dirty="0"/>
              <a:t>			</a:t>
            </a:r>
            <a:r>
              <a:rPr lang="en-US" b="1" dirty="0"/>
              <a:t>or,	exists</a:t>
            </a:r>
            <a:r>
              <a:rPr lang="en-US" dirty="0"/>
              <a:t> </a:t>
            </a:r>
            <a:r>
              <a:rPr lang="en-US" i="1" dirty="0"/>
              <a:t>y</a:t>
            </a:r>
            <a:r>
              <a:rPr lang="en-US" dirty="0"/>
              <a:t>. </a:t>
            </a:r>
            <a:r>
              <a:rPr lang="en-US" i="1" dirty="0"/>
              <a:t>t</a:t>
            </a:r>
            <a:r>
              <a:rPr lang="en-US" dirty="0"/>
              <a:t> </a:t>
            </a:r>
            <a:r>
              <a:rPr lang="en-US" u="sng" dirty="0"/>
              <a:t>evaluates to</a:t>
            </a:r>
            <a:r>
              <a:rPr lang="en-US" dirty="0"/>
              <a:t> app </a:t>
            </a:r>
            <a:r>
              <a:rPr lang="en-US" b="1" dirty="0"/>
              <a:t>right</a:t>
            </a:r>
            <a:r>
              <a:rPr lang="en-US" dirty="0"/>
              <a:t> </a:t>
            </a:r>
            <a:r>
              <a:rPr lang="en-US" i="1" dirty="0"/>
              <a:t>y</a:t>
            </a:r>
            <a:r>
              <a:rPr lang="en-US" dirty="0"/>
              <a:t>, LR </a:t>
            </a:r>
            <a:r>
              <a:rPr lang="en-US" i="1" dirty="0"/>
              <a:t>r y</a:t>
            </a:r>
          </a:p>
          <a:p>
            <a:pPr marL="0" lvl="0" indent="0">
              <a:buClr>
                <a:srgbClr val="FFCC99"/>
              </a:buClr>
              <a:buSzPct val="45000"/>
              <a:buNone/>
            </a:pPr>
            <a:r>
              <a:rPr lang="en-US" dirty="0"/>
              <a:t>LR (</a:t>
            </a:r>
            <a:r>
              <a:rPr lang="en-US" i="1" dirty="0"/>
              <a:t>l</a:t>
            </a:r>
            <a:r>
              <a:rPr lang="en-US" dirty="0"/>
              <a:t> → </a:t>
            </a:r>
            <a:r>
              <a:rPr lang="en-US" i="1" dirty="0"/>
              <a:t>r</a:t>
            </a:r>
            <a:r>
              <a:rPr lang="en-US" dirty="0"/>
              <a:t>) </a:t>
            </a:r>
            <a:r>
              <a:rPr lang="en-US" i="1" dirty="0"/>
              <a:t>t</a:t>
            </a:r>
            <a:r>
              <a:rPr lang="en-US" dirty="0"/>
              <a:t> =	</a:t>
            </a:r>
            <a:r>
              <a:rPr lang="en-US" b="1" dirty="0" err="1"/>
              <a:t>forall</a:t>
            </a:r>
            <a:r>
              <a:rPr lang="en-US" dirty="0"/>
              <a:t> </a:t>
            </a:r>
            <a:r>
              <a:rPr lang="en-US" i="1" dirty="0" err="1"/>
              <a:t>inp</a:t>
            </a:r>
            <a:r>
              <a:rPr lang="en-US" dirty="0"/>
              <a:t>. LR </a:t>
            </a:r>
            <a:r>
              <a:rPr lang="en-US" i="1" dirty="0"/>
              <a:t>l</a:t>
            </a:r>
            <a:r>
              <a:rPr lang="en-US" dirty="0"/>
              <a:t> </a:t>
            </a:r>
            <a:r>
              <a:rPr lang="en-US" i="1" dirty="0"/>
              <a:t>inp</a:t>
            </a:r>
            <a:r>
              <a:rPr lang="en-US" dirty="0"/>
              <a:t> → LR </a:t>
            </a:r>
            <a:r>
              <a:rPr lang="en-US" i="1" dirty="0"/>
              <a:t>r</a:t>
            </a:r>
            <a:r>
              <a:rPr lang="en-US" dirty="0"/>
              <a:t> (app </a:t>
            </a:r>
            <a:r>
              <a:rPr lang="en-US" i="1" dirty="0"/>
              <a:t>t</a:t>
            </a:r>
            <a:r>
              <a:rPr lang="en-US" dirty="0"/>
              <a:t> </a:t>
            </a:r>
            <a:r>
              <a:rPr lang="en-US" i="1" dirty="0"/>
              <a:t>inp</a:t>
            </a:r>
            <a:r>
              <a:rPr lang="en-US" dirty="0"/>
              <a:t>)</a:t>
            </a:r>
          </a:p>
          <a:p>
            <a:pPr marL="0" lvl="0" indent="0">
              <a:buClr>
                <a:srgbClr val="FFCC99"/>
              </a:buClr>
              <a:buSzPct val="45000"/>
              <a:buNone/>
            </a:pPr>
            <a:r>
              <a:rPr lang="en-US" dirty="0"/>
              <a:t>LR Unit t = t </a:t>
            </a:r>
            <a:r>
              <a:rPr lang="en-US" u="sng" dirty="0"/>
              <a:t>evaluates to</a:t>
            </a:r>
            <a:r>
              <a:rPr lang="en-US" dirty="0"/>
              <a:t> </a:t>
            </a:r>
            <a:r>
              <a:rPr lang="en-US" dirty="0" err="1"/>
              <a:t>mkUnit</a:t>
            </a:r>
            <a:endParaRPr lang="en-US" dirty="0"/>
          </a:p>
          <a:p>
            <a:pPr marL="0" lvl="0" indent="0">
              <a:buClr>
                <a:srgbClr val="FFCC99"/>
              </a:buClr>
              <a:buSzPct val="45000"/>
              <a:buNone/>
            </a:pPr>
            <a:r>
              <a:rPr lang="en-US" dirty="0"/>
              <a:t>LR Void t = False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244"/>
    </mc:Choice>
    <mc:Fallback>
      <p:transition spd="slow" advTm="3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0D3DD-6C1F-40A9-A080-3E2CB29FEEBD}"/>
              </a:ext>
            </a:extLst>
          </p:cNvPr>
          <p:cNvSpPr txBox="1">
            <a:spLocks noGrp="1"/>
          </p:cNvSpPr>
          <p:nvPr>
            <p:ph type="title"/>
          </p:nvPr>
        </p:nvSpPr>
        <p:spPr/>
        <p:txBody>
          <a:bodyPr/>
          <a:lstStyle/>
          <a:p>
            <a:pPr lvl="0"/>
            <a:r>
              <a:rPr lang="en-US" dirty="0"/>
              <a:t>The Main Part</a:t>
            </a:r>
          </a:p>
        </p:txBody>
      </p:sp>
      <p:sp>
        <p:nvSpPr>
          <p:cNvPr id="3" name="文本占位符 2">
            <a:extLst>
              <a:ext uri="{FF2B5EF4-FFF2-40B4-BE49-F238E27FC236}">
                <a16:creationId xmlns:a16="http://schemas.microsoft.com/office/drawing/2014/main" id="{EFC60E5B-A517-4C1B-869E-F448B67AB9FB}"/>
              </a:ext>
            </a:extLst>
          </p:cNvPr>
          <p:cNvSpPr txBox="1">
            <a:spLocks noGrp="1"/>
          </p:cNvSpPr>
          <p:nvPr>
            <p:ph idx="1"/>
          </p:nvPr>
        </p:nvSpPr>
        <p:spPr/>
        <p:txBody>
          <a:bodyPr/>
          <a:lstStyle/>
          <a:p>
            <a:pPr marL="0" lvl="0" indent="0">
              <a:buClr>
                <a:srgbClr val="FFCC99"/>
              </a:buClr>
              <a:buSzPct val="45000"/>
              <a:buNone/>
            </a:pPr>
            <a:r>
              <a:rPr lang="en-US" dirty="0"/>
              <a:t>LR Real </a:t>
            </a:r>
            <a:r>
              <a:rPr lang="en-US" i="1" dirty="0"/>
              <a:t>t</a:t>
            </a:r>
            <a:r>
              <a:rPr lang="en-US" dirty="0"/>
              <a:t>:</a:t>
            </a:r>
          </a:p>
          <a:p>
            <a:pPr marL="0" lvl="0" indent="0">
              <a:buClr>
                <a:srgbClr val="FFCC99"/>
              </a:buClr>
              <a:buSzPct val="45000"/>
              <a:buNone/>
            </a:pPr>
            <a:r>
              <a:rPr lang="en-US" dirty="0"/>
              <a:t>	</a:t>
            </a:r>
            <a:r>
              <a:rPr lang="en-US" i="1" dirty="0"/>
              <a:t>t</a:t>
            </a:r>
            <a:r>
              <a:rPr lang="en-US" dirty="0"/>
              <a:t> </a:t>
            </a:r>
            <a:r>
              <a:rPr lang="en-US" u="sng" dirty="0"/>
              <a:t>evaluates to</a:t>
            </a:r>
            <a:r>
              <a:rPr lang="en-US" dirty="0"/>
              <a:t> (lit orig, lit diff)</a:t>
            </a:r>
          </a:p>
          <a:p>
            <a:pPr marL="0" lvl="0" indent="0">
              <a:buClr>
                <a:srgbClr val="FFCC99"/>
              </a:buClr>
              <a:buSzPct val="45000"/>
              <a:buNone/>
            </a:pPr>
            <a:r>
              <a:rPr lang="en-US" b="1" dirty="0"/>
              <a:t>	</a:t>
            </a:r>
            <a:r>
              <a:rPr lang="en-US" b="1" dirty="0" err="1"/>
              <a:t>forall</a:t>
            </a:r>
            <a:r>
              <a:rPr lang="en-US" dirty="0"/>
              <a:t> </a:t>
            </a:r>
            <a:r>
              <a:rPr lang="en-US" i="1" dirty="0"/>
              <a:t>x</a:t>
            </a:r>
            <a:r>
              <a:rPr lang="en-US" dirty="0"/>
              <a:t>. diff </a:t>
            </a:r>
            <a:r>
              <a:rPr lang="en-US" i="1" dirty="0"/>
              <a:t>x</a:t>
            </a:r>
            <a:r>
              <a:rPr lang="en-US" dirty="0"/>
              <a:t> = (</a:t>
            </a:r>
            <a:r>
              <a:rPr lang="en-US" u="sng" dirty="0"/>
              <a:t>newton </a:t>
            </a:r>
            <a:r>
              <a:rPr lang="en-US" u="sng" dirty="0" err="1"/>
              <a:t>differental</a:t>
            </a:r>
            <a:r>
              <a:rPr lang="en-US" u="sng" dirty="0"/>
              <a:t> of</a:t>
            </a:r>
            <a:r>
              <a:rPr lang="en-US" dirty="0"/>
              <a:t> orig) </a:t>
            </a:r>
            <a:r>
              <a:rPr lang="en-US" u="sng" dirty="0"/>
              <a:t>on</a:t>
            </a:r>
            <a:r>
              <a:rPr lang="en-US" dirty="0"/>
              <a:t> </a:t>
            </a:r>
            <a:r>
              <a:rPr lang="en-US" i="1" dirty="0"/>
              <a:t>x</a:t>
            </a:r>
          </a:p>
          <a:p>
            <a:pPr marL="0" lvl="0" indent="0">
              <a:buClr>
                <a:srgbClr val="FFCC99"/>
              </a:buClr>
              <a:buSzPct val="45000"/>
              <a:buNone/>
            </a:pPr>
            <a:r>
              <a:rPr lang="en-US" dirty="0"/>
              <a:t>Denotational Semantics</a:t>
            </a:r>
          </a:p>
          <a:p>
            <a:pPr marL="0" lvl="0" indent="0">
              <a:buClr>
                <a:srgbClr val="FFCC99"/>
              </a:buClr>
              <a:buSzPct val="45000"/>
              <a:buNone/>
            </a:pPr>
            <a:r>
              <a:rPr lang="en-US" dirty="0"/>
              <a:t>	LR (Real → Real)</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166"/>
    </mc:Choice>
    <mc:Fallback>
      <p:transition spd="slow" advTm="80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2B360-FA3F-4340-B97E-DD815F4BB528}"/>
              </a:ext>
            </a:extLst>
          </p:cNvPr>
          <p:cNvSpPr txBox="1">
            <a:spLocks noGrp="1"/>
          </p:cNvSpPr>
          <p:nvPr>
            <p:ph type="title"/>
          </p:nvPr>
        </p:nvSpPr>
        <p:spPr/>
        <p:txBody>
          <a:bodyPr/>
          <a:lstStyle/>
          <a:p>
            <a:pPr lvl="0"/>
            <a:r>
              <a:rPr lang="en-US" dirty="0"/>
              <a:t>Back to Standard</a:t>
            </a:r>
          </a:p>
        </p:txBody>
      </p:sp>
      <p:sp>
        <p:nvSpPr>
          <p:cNvPr id="3" name="文本占位符 2">
            <a:extLst>
              <a:ext uri="{FF2B5EF4-FFF2-40B4-BE49-F238E27FC236}">
                <a16:creationId xmlns:a16="http://schemas.microsoft.com/office/drawing/2014/main" id="{BD2A41C6-F9EF-4672-B2EB-05310ED941A1}"/>
              </a:ext>
            </a:extLst>
          </p:cNvPr>
          <p:cNvSpPr txBox="1">
            <a:spLocks noGrp="1"/>
          </p:cNvSpPr>
          <p:nvPr>
            <p:ph idx="1"/>
          </p:nvPr>
        </p:nvSpPr>
        <p:spPr/>
        <p:txBody>
          <a:bodyPr/>
          <a:lstStyle/>
          <a:p>
            <a:pPr marL="0" indent="0">
              <a:buNone/>
            </a:pPr>
            <a:r>
              <a:rPr lang="en-US" dirty="0" err="1"/>
              <a:t>stdify</a:t>
            </a:r>
            <a:r>
              <a:rPr lang="en-US" dirty="0"/>
              <a:t>: </a:t>
            </a:r>
            <a:r>
              <a:rPr lang="en-US" b="1" dirty="0" err="1"/>
              <a:t>forall</a:t>
            </a:r>
            <a:r>
              <a:rPr lang="en-US" dirty="0"/>
              <a:t> </a:t>
            </a:r>
            <a:r>
              <a:rPr lang="en-US" i="1" dirty="0"/>
              <a:t>t</a:t>
            </a:r>
            <a:r>
              <a:rPr lang="en-US" dirty="0"/>
              <a:t>, Real → </a:t>
            </a:r>
            <a:r>
              <a:rPr lang="en-US" dirty="0" err="1"/>
              <a:t>NonStdTerm</a:t>
            </a:r>
            <a:r>
              <a:rPr lang="en-US" dirty="0"/>
              <a:t> </a:t>
            </a:r>
            <a:r>
              <a:rPr lang="en-US" i="1" dirty="0"/>
              <a:t>t</a:t>
            </a:r>
            <a:r>
              <a:rPr lang="en-US" dirty="0"/>
              <a:t> → Term </a:t>
            </a:r>
            <a:r>
              <a:rPr lang="en-US" i="1" dirty="0"/>
              <a:t>t</a:t>
            </a:r>
          </a:p>
          <a:p>
            <a:pPr marL="0" indent="0">
              <a:buNone/>
            </a:pPr>
            <a:r>
              <a:rPr lang="en-US" dirty="0"/>
              <a:t>app (</a:t>
            </a:r>
            <a:r>
              <a:rPr lang="en-US" dirty="0" err="1"/>
              <a:t>stdify</a:t>
            </a:r>
            <a:r>
              <a:rPr lang="en-US" dirty="0"/>
              <a:t> </a:t>
            </a:r>
            <a:r>
              <a:rPr lang="en-US" i="1" dirty="0"/>
              <a:t>r f</a:t>
            </a:r>
            <a:r>
              <a:rPr lang="en-US" dirty="0"/>
              <a:t>) (</a:t>
            </a:r>
            <a:r>
              <a:rPr lang="en-US" dirty="0" err="1"/>
              <a:t>stdify</a:t>
            </a:r>
            <a:r>
              <a:rPr lang="en-US" dirty="0"/>
              <a:t> </a:t>
            </a:r>
            <a:r>
              <a:rPr lang="en-US" i="1" dirty="0"/>
              <a:t>r x</a:t>
            </a:r>
            <a:r>
              <a:rPr lang="en-US" dirty="0"/>
              <a:t>) = </a:t>
            </a:r>
            <a:r>
              <a:rPr lang="en-US" dirty="0" err="1"/>
              <a:t>stdify</a:t>
            </a:r>
            <a:r>
              <a:rPr lang="en-US" dirty="0"/>
              <a:t> </a:t>
            </a:r>
            <a:r>
              <a:rPr lang="en-US" i="1" dirty="0"/>
              <a:t>r</a:t>
            </a:r>
            <a:r>
              <a:rPr lang="en-US" dirty="0"/>
              <a:t> (app </a:t>
            </a:r>
            <a:r>
              <a:rPr lang="en-US" i="1" dirty="0"/>
              <a:t>f x</a:t>
            </a:r>
            <a:r>
              <a:rPr lang="en-US" dirty="0"/>
              <a:t>)</a:t>
            </a:r>
          </a:p>
          <a:p>
            <a:pPr marL="0" indent="0">
              <a:buNone/>
            </a:pPr>
            <a:r>
              <a:rPr lang="en-US" u="sng" dirty="0"/>
              <a:t>apply</a:t>
            </a:r>
            <a:r>
              <a:rPr lang="en-US" dirty="0"/>
              <a:t> (\</a:t>
            </a:r>
            <a:r>
              <a:rPr lang="en-US" i="1" dirty="0"/>
              <a:t>x</a:t>
            </a:r>
            <a:r>
              <a:rPr lang="en-US" dirty="0"/>
              <a:t> → </a:t>
            </a:r>
            <a:r>
              <a:rPr lang="en-US" i="1" dirty="0"/>
              <a:t>x</a:t>
            </a:r>
            <a:r>
              <a:rPr lang="en-US" dirty="0"/>
              <a:t>, \</a:t>
            </a:r>
            <a:r>
              <a:rPr lang="en-US" i="1" dirty="0"/>
              <a:t>x</a:t>
            </a:r>
            <a:r>
              <a:rPr lang="en-US" dirty="0"/>
              <a:t> → 1) </a:t>
            </a:r>
            <a:r>
              <a:rPr lang="en-US" u="sng" dirty="0"/>
              <a:t>to</a:t>
            </a:r>
            <a:r>
              <a:rPr lang="en-US" dirty="0"/>
              <a:t> Real → Real, </a:t>
            </a:r>
            <a:r>
              <a:rPr lang="en-US" u="sng" dirty="0"/>
              <a:t>apply</a:t>
            </a:r>
            <a:r>
              <a:rPr lang="en-US" dirty="0"/>
              <a:t> </a:t>
            </a:r>
            <a:r>
              <a:rPr lang="en-US" i="1" dirty="0"/>
              <a:t>x</a:t>
            </a:r>
            <a:r>
              <a:rPr lang="en-US" dirty="0"/>
              <a:t> </a:t>
            </a:r>
            <a:r>
              <a:rPr lang="en-US" u="sng" dirty="0"/>
              <a:t>to</a:t>
            </a:r>
            <a:r>
              <a:rPr lang="en-US" dirty="0"/>
              <a:t> </a:t>
            </a:r>
            <a:r>
              <a:rPr lang="en-US" dirty="0" err="1"/>
              <a:t>rhs</a:t>
            </a:r>
            <a:endParaRPr lang="en-US" dirty="0"/>
          </a:p>
          <a:p>
            <a:pPr marL="0" indent="0">
              <a:buNone/>
            </a:pPr>
            <a:r>
              <a:rPr lang="en-US" dirty="0"/>
              <a:t>= </a:t>
            </a:r>
            <a:r>
              <a:rPr lang="en-US" u="sng" dirty="0"/>
              <a:t>apply</a:t>
            </a:r>
            <a:r>
              <a:rPr lang="en-US" dirty="0"/>
              <a:t> (</a:t>
            </a:r>
            <a:r>
              <a:rPr lang="en-US" i="1" dirty="0"/>
              <a:t>x</a:t>
            </a:r>
            <a:r>
              <a:rPr lang="en-US" dirty="0"/>
              <a:t>, 1) </a:t>
            </a:r>
            <a:r>
              <a:rPr lang="en-US" u="sng" dirty="0"/>
              <a:t>to</a:t>
            </a:r>
            <a:r>
              <a:rPr lang="en-US" dirty="0"/>
              <a:t> Real → Real, </a:t>
            </a:r>
            <a:r>
              <a:rPr lang="en-US" u="sng" dirty="0"/>
              <a:t>take the</a:t>
            </a:r>
            <a:r>
              <a:rPr lang="en-US" dirty="0"/>
              <a:t> </a:t>
            </a:r>
            <a:r>
              <a:rPr lang="en-US" dirty="0" err="1"/>
              <a:t>rhs</a:t>
            </a:r>
            <a:endParaRPr lang="en-US" dirty="0"/>
          </a:p>
          <a:p>
            <a:r>
              <a:rPr lang="en-US" dirty="0"/>
              <a:t>Optimize away the function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41"/>
    </mc:Choice>
    <mc:Fallback>
      <p:transition spd="slow" advTm="20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C615FA-0A9C-49AB-B822-D1657000026E}"/>
              </a:ext>
            </a:extLst>
          </p:cNvPr>
          <p:cNvSpPr txBox="1">
            <a:spLocks noGrp="1"/>
          </p:cNvSpPr>
          <p:nvPr>
            <p:ph type="title"/>
          </p:nvPr>
        </p:nvSpPr>
        <p:spPr/>
        <p:txBody>
          <a:bodyPr/>
          <a:lstStyle/>
          <a:p>
            <a:pPr lvl="0"/>
            <a:r>
              <a:rPr lang="en-US"/>
              <a:t>Quick Example</a:t>
            </a:r>
          </a:p>
        </p:txBody>
      </p:sp>
      <p:sp>
        <p:nvSpPr>
          <p:cNvPr id="4" name="文本占位符 3">
            <a:extLst>
              <a:ext uri="{FF2B5EF4-FFF2-40B4-BE49-F238E27FC236}">
                <a16:creationId xmlns:a16="http://schemas.microsoft.com/office/drawing/2014/main" id="{CD5A2A09-E8F7-41F2-A2F4-F1EC7833398D}"/>
              </a:ext>
            </a:extLst>
          </p:cNvPr>
          <p:cNvSpPr txBox="1">
            <a:spLocks noGrp="1"/>
          </p:cNvSpPr>
          <p:nvPr>
            <p:ph idx="1"/>
          </p:nvPr>
        </p:nvSpPr>
        <p:spPr/>
        <p:txBody>
          <a:bodyPr/>
          <a:lstStyle/>
          <a:p>
            <a:pPr lvl="0"/>
            <a:r>
              <a:rPr lang="en-US">
                <a:hlinkClick r:id="rId5"/>
              </a:rPr>
              <a:t>http://colah.github.io/posts/2015-09-NN-Types-FP/</a:t>
            </a:r>
            <a:endParaRPr lang="en-US" dirty="0">
              <a:hlinkClick r:id="rId5"/>
            </a:endParaRPr>
          </a:p>
        </p:txBody>
      </p:sp>
      <p:pic>
        <p:nvPicPr>
          <p:cNvPr id="3" name="Picture 2" title="RNN = Fold">
            <a:extLst>
              <a:ext uri="{FF2B5EF4-FFF2-40B4-BE49-F238E27FC236}">
                <a16:creationId xmlns:a16="http://schemas.microsoft.com/office/drawing/2014/main" id="{7AF5FF06-BA32-4044-95D4-4968FF516A11}"/>
              </a:ext>
            </a:extLst>
          </p:cNvPr>
          <p:cNvPicPr>
            <a:picLocks noChangeAspect="1"/>
          </p:cNvPicPr>
          <p:nvPr/>
        </p:nvPicPr>
        <p:blipFill rotWithShape="1">
          <a:blip r:embed="rId6">
            <a:lum/>
            <a:alphaModFix/>
          </a:blip>
          <a:srcRect l="11042"/>
          <a:stretch/>
        </p:blipFill>
        <p:spPr>
          <a:xfrm>
            <a:off x="1391017" y="2824430"/>
            <a:ext cx="7523104" cy="2247182"/>
          </a:xfrm>
          <a:prstGeom prst="rect">
            <a:avLst/>
          </a:prstGeom>
          <a:noFill/>
          <a:ln>
            <a:noFill/>
          </a:ln>
        </p:spPr>
      </p:pic>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113"/>
    </mc:Choice>
    <mc:Fallback>
      <p:transition spd="slow" advTm="30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E953D-4712-46A4-9486-9C07D01EA6B7}"/>
              </a:ext>
            </a:extLst>
          </p:cNvPr>
          <p:cNvSpPr txBox="1">
            <a:spLocks noGrp="1"/>
          </p:cNvSpPr>
          <p:nvPr>
            <p:ph type="title"/>
          </p:nvPr>
        </p:nvSpPr>
        <p:spPr/>
        <p:txBody>
          <a:bodyPr/>
          <a:lstStyle/>
          <a:p>
            <a:pPr lvl="0"/>
            <a:r>
              <a:rPr lang="en-US"/>
              <a:t>Wrapping Up</a:t>
            </a:r>
          </a:p>
        </p:txBody>
      </p:sp>
      <p:sp>
        <p:nvSpPr>
          <p:cNvPr id="3" name="文本占位符 2">
            <a:extLst>
              <a:ext uri="{FF2B5EF4-FFF2-40B4-BE49-F238E27FC236}">
                <a16:creationId xmlns:a16="http://schemas.microsoft.com/office/drawing/2014/main" id="{D84BF369-CD1A-4116-A6CA-BB95DD2C7272}"/>
              </a:ext>
            </a:extLst>
          </p:cNvPr>
          <p:cNvSpPr txBox="1">
            <a:spLocks noGrp="1"/>
          </p:cNvSpPr>
          <p:nvPr>
            <p:ph idx="1"/>
          </p:nvPr>
        </p:nvSpPr>
        <p:spPr/>
        <p:txBody>
          <a:bodyPr/>
          <a:lstStyle/>
          <a:p>
            <a:pPr lvl="0"/>
            <a:r>
              <a:rPr lang="en-US" dirty="0" err="1"/>
              <a:t>deq</a:t>
            </a:r>
            <a:r>
              <a:rPr lang="en-US" dirty="0"/>
              <a:t> relate Term </a:t>
            </a:r>
            <a:r>
              <a:rPr lang="en-US" i="1" dirty="0"/>
              <a:t>t</a:t>
            </a:r>
            <a:r>
              <a:rPr lang="en-US" dirty="0"/>
              <a:t> and Term (</a:t>
            </a:r>
            <a:r>
              <a:rPr lang="en-US" dirty="0" err="1"/>
              <a:t>DiffType</a:t>
            </a:r>
            <a:r>
              <a:rPr lang="en-US" dirty="0"/>
              <a:t> </a:t>
            </a:r>
            <a:r>
              <a:rPr lang="en-US" i="1" dirty="0"/>
              <a:t>t</a:t>
            </a:r>
            <a:r>
              <a:rPr lang="en-US" dirty="0"/>
              <a:t>)</a:t>
            </a:r>
          </a:p>
          <a:p>
            <a:pPr lvl="0"/>
            <a:r>
              <a:rPr lang="en-US" dirty="0"/>
              <a:t>Main theorem: </a:t>
            </a:r>
          </a:p>
          <a:p>
            <a:pPr marL="0" lvl="0" indent="0">
              <a:buNone/>
            </a:pPr>
            <a:r>
              <a:rPr lang="en-US" dirty="0"/>
              <a:t>		</a:t>
            </a:r>
            <a:r>
              <a:rPr lang="en-US" b="1" dirty="0" err="1"/>
              <a:t>forall</a:t>
            </a:r>
            <a:r>
              <a:rPr lang="en-US" dirty="0"/>
              <a:t> </a:t>
            </a:r>
            <a:r>
              <a:rPr lang="en-US" i="1" dirty="0"/>
              <a:t>t</a:t>
            </a:r>
            <a:r>
              <a:rPr lang="en-US" dirty="0"/>
              <a:t> (</a:t>
            </a:r>
            <a:r>
              <a:rPr lang="en-US" i="1" dirty="0"/>
              <a:t>term</a:t>
            </a:r>
            <a:r>
              <a:rPr lang="en-US" dirty="0"/>
              <a:t>: Term </a:t>
            </a:r>
            <a:r>
              <a:rPr lang="en-US" i="1" dirty="0"/>
              <a:t>t</a:t>
            </a:r>
            <a:r>
              <a:rPr lang="en-US" dirty="0"/>
              <a:t>), </a:t>
            </a:r>
            <a:r>
              <a:rPr lang="en-US" dirty="0" err="1"/>
              <a:t>deq</a:t>
            </a:r>
            <a:r>
              <a:rPr lang="en-US" dirty="0"/>
              <a:t> </a:t>
            </a:r>
            <a:r>
              <a:rPr lang="en-US" i="1" dirty="0"/>
              <a:t>t term </a:t>
            </a:r>
            <a:r>
              <a:rPr lang="en-US" dirty="0"/>
              <a:t>(diff </a:t>
            </a:r>
            <a:r>
              <a:rPr lang="en-US" i="1" dirty="0"/>
              <a:t>term</a:t>
            </a:r>
            <a:r>
              <a:rPr lang="en-US" dirty="0"/>
              <a:t>) ∧ LR </a:t>
            </a:r>
            <a:r>
              <a:rPr lang="en-US" i="1" dirty="0"/>
              <a:t>t</a:t>
            </a:r>
            <a:r>
              <a:rPr lang="en-US" dirty="0"/>
              <a:t> (diff </a:t>
            </a:r>
            <a:r>
              <a:rPr lang="en-US" i="1" dirty="0"/>
              <a:t>term</a:t>
            </a:r>
            <a:r>
              <a:rPr lang="en-US" dirty="0"/>
              <a:t>)</a:t>
            </a:r>
          </a:p>
          <a:p>
            <a:pPr lvl="0"/>
            <a:r>
              <a:rPr lang="en-US" dirty="0"/>
              <a:t>Logical Relation</a:t>
            </a:r>
          </a:p>
          <a:p>
            <a:pPr lvl="0"/>
            <a:r>
              <a:rPr lang="en-US" dirty="0"/>
              <a:t>Operational Semantic</a:t>
            </a:r>
          </a:p>
          <a:p>
            <a:pPr lvl="0"/>
            <a:r>
              <a:rPr lang="en-US" dirty="0"/>
              <a:t>Denotational Semantic</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206"/>
    </mc:Choice>
    <mc:Fallback>
      <p:transition spd="slow" advTm="4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Drawing the Connection (Conclusion)</a:t>
            </a:r>
          </a:p>
        </p:txBody>
      </p:sp>
      <p:sp>
        <p:nvSpPr>
          <p:cNvPr id="5" name="Content Placeholder 4"/>
          <p:cNvSpPr>
            <a:spLocks noGrp="1"/>
          </p:cNvSpPr>
          <p:nvPr>
            <p:ph sz="half" idx="1"/>
          </p:nvPr>
        </p:nvSpPr>
        <p:spPr/>
        <p:txBody>
          <a:bodyPr>
            <a:normAutofit/>
          </a:bodyPr>
          <a:lstStyle/>
          <a:p>
            <a:pPr marL="0" lvl="0" indent="0">
              <a:buNone/>
            </a:pPr>
            <a:r>
              <a:rPr lang="en-US" sz="1600" dirty="0"/>
              <a:t>Data Structure → Forward Mode AD</a:t>
            </a:r>
          </a:p>
          <a:p>
            <a:pPr marL="0" lvl="0" indent="0">
              <a:buNone/>
            </a:pPr>
            <a:r>
              <a:rPr lang="en-US" sz="1600" dirty="0"/>
              <a:t>Semantic/Logical Relation → Meaning of AD</a:t>
            </a:r>
          </a:p>
          <a:p>
            <a:pPr marL="0" lvl="0" indent="0">
              <a:buNone/>
            </a:pPr>
            <a:r>
              <a:rPr lang="en-US" sz="1600" dirty="0"/>
              <a:t>F Algebra, </a:t>
            </a:r>
            <a:r>
              <a:rPr lang="en-US" sz="1600" dirty="0" err="1"/>
              <a:t>DataKinds</a:t>
            </a:r>
            <a:r>
              <a:rPr lang="en-US" sz="1600" dirty="0"/>
              <a:t> → ADT</a:t>
            </a:r>
          </a:p>
          <a:p>
            <a:pPr marL="0" lvl="0" indent="0">
              <a:buNone/>
            </a:pPr>
            <a:r>
              <a:rPr lang="en-US" sz="1600" dirty="0" err="1"/>
              <a:t>TypeClass</a:t>
            </a:r>
            <a:r>
              <a:rPr lang="en-US" sz="1600" dirty="0"/>
              <a:t> → Generalized Forward AD</a:t>
            </a:r>
          </a:p>
          <a:p>
            <a:pPr marL="0" lvl="0" indent="0">
              <a:buNone/>
            </a:pPr>
            <a:r>
              <a:rPr lang="en-US" sz="1600" dirty="0"/>
              <a:t>Term Algebra(DSL), Hash </a:t>
            </a:r>
            <a:r>
              <a:rPr lang="en-US" sz="1600" dirty="0" err="1"/>
              <a:t>Consing</a:t>
            </a:r>
            <a:r>
              <a:rPr lang="en-US" sz="1600" dirty="0"/>
              <a:t> → Backward AD</a:t>
            </a:r>
          </a:p>
          <a:p>
            <a:pPr marL="0" lvl="0" indent="0">
              <a:buNone/>
            </a:pPr>
            <a:r>
              <a:rPr lang="en-US" sz="1600" dirty="0"/>
              <a:t>DTALC/FTG → typed, extensible framework</a:t>
            </a:r>
          </a:p>
          <a:p>
            <a:pPr marL="0" indent="0">
              <a:buNone/>
            </a:pPr>
            <a:endParaRPr lang="en-US" sz="1600" dirty="0"/>
          </a:p>
        </p:txBody>
      </p:sp>
      <p:sp>
        <p:nvSpPr>
          <p:cNvPr id="6" name="Content Placeholder 5"/>
          <p:cNvSpPr>
            <a:spLocks noGrp="1"/>
          </p:cNvSpPr>
          <p:nvPr>
            <p:ph sz="half" idx="2"/>
          </p:nvPr>
        </p:nvSpPr>
        <p:spPr>
          <a:xfrm>
            <a:off x="6753487" y="2015914"/>
            <a:ext cx="4939117" cy="4796543"/>
          </a:xfrm>
        </p:spPr>
        <p:txBody>
          <a:bodyPr>
            <a:normAutofit/>
          </a:bodyPr>
          <a:lstStyle/>
          <a:p>
            <a:pPr marL="0" lvl="0" indent="0">
              <a:buNone/>
            </a:pPr>
            <a:r>
              <a:rPr lang="en-US" sz="1600" dirty="0"/>
              <a:t>Higher Order Function →  RNN(fold)</a:t>
            </a:r>
          </a:p>
          <a:p>
            <a:pPr marL="0" lvl="0" indent="0">
              <a:buNone/>
            </a:pPr>
            <a:r>
              <a:rPr lang="en-US" sz="1600" u="sng" dirty="0"/>
              <a:t>Partial Evaluation → Optimization (</a:t>
            </a:r>
            <a:r>
              <a:rPr lang="en-US" sz="1600" u="sng" dirty="0" err="1"/>
              <a:t>Tensorflow</a:t>
            </a:r>
            <a:r>
              <a:rPr lang="en-US" sz="1600" u="sng" dirty="0"/>
              <a:t> fold)</a:t>
            </a:r>
          </a:p>
          <a:p>
            <a:pPr marL="0" lvl="0" indent="0">
              <a:buNone/>
            </a:pPr>
            <a:r>
              <a:rPr lang="en-US" sz="1600" u="sng" dirty="0"/>
              <a:t>Program Synthesis → Optimization (Latte)</a:t>
            </a:r>
          </a:p>
          <a:p>
            <a:pPr marL="0" lvl="0" indent="0">
              <a:buNone/>
            </a:pPr>
            <a:r>
              <a:rPr lang="en-US" sz="1600" dirty="0"/>
              <a:t>Existential Type → Neural Network</a:t>
            </a:r>
          </a:p>
          <a:p>
            <a:pPr marL="0" lvl="0" indent="0">
              <a:buNone/>
            </a:pPr>
            <a:r>
              <a:rPr lang="en-US" sz="1600" u="sng" dirty="0"/>
              <a:t>HOAS → Pretty API</a:t>
            </a:r>
          </a:p>
          <a:p>
            <a:pPr marL="0" lvl="0" indent="0">
              <a:buNone/>
            </a:pPr>
            <a:r>
              <a:rPr lang="en-US" sz="1600" dirty="0"/>
              <a:t>Monad → State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extLst>
      <p:ext uri="{BB962C8B-B14F-4D97-AF65-F5344CB8AC3E}">
        <p14:creationId xmlns:p14="http://schemas.microsoft.com/office/powerpoint/2010/main" val="2777785312"/>
      </p:ext>
    </p:extLst>
  </p:cSld>
  <p:clrMapOvr>
    <a:masterClrMapping/>
  </p:clrMapOvr>
  <mc:AlternateContent xmlns:mc="http://schemas.openxmlformats.org/markup-compatibility/2006">
    <mc:Choice xmlns:p14="http://schemas.microsoft.com/office/powerpoint/2010/main" Requires="p14">
      <p:transition spd="slow" p14:dur="2000" advTm="18899"/>
    </mc:Choice>
    <mc:Fallback>
      <p:transition spd="slow" advTm="18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4F8C6-BD10-4995-BC92-425D99315FC2}"/>
              </a:ext>
            </a:extLst>
          </p:cNvPr>
          <p:cNvSpPr txBox="1">
            <a:spLocks noGrp="1"/>
          </p:cNvSpPr>
          <p:nvPr>
            <p:ph type="title"/>
          </p:nvPr>
        </p:nvSpPr>
        <p:spPr/>
        <p:txBody>
          <a:bodyPr/>
          <a:lstStyle/>
          <a:p>
            <a:pPr lvl="0"/>
            <a:r>
              <a:rPr lang="en-US"/>
              <a:t>Implementation Detail</a:t>
            </a:r>
          </a:p>
        </p:txBody>
      </p:sp>
      <p:sp>
        <p:nvSpPr>
          <p:cNvPr id="3" name="文本占位符 2">
            <a:extLst>
              <a:ext uri="{FF2B5EF4-FFF2-40B4-BE49-F238E27FC236}">
                <a16:creationId xmlns:a16="http://schemas.microsoft.com/office/drawing/2014/main" id="{192E642A-7F3A-4DBD-BD72-A86729BBF751}"/>
              </a:ext>
            </a:extLst>
          </p:cNvPr>
          <p:cNvSpPr txBox="1">
            <a:spLocks noGrp="1"/>
          </p:cNvSpPr>
          <p:nvPr>
            <p:ph idx="1"/>
          </p:nvPr>
        </p:nvSpPr>
        <p:spPr/>
        <p:txBody>
          <a:bodyPr/>
          <a:lstStyle/>
          <a:p>
            <a:pPr lvl="0"/>
            <a:r>
              <a:rPr lang="en-US"/>
              <a:t>Finally Tagless mode, generalized AD, NN</a:t>
            </a:r>
          </a:p>
          <a:p>
            <a:pPr lvl="0"/>
            <a:r>
              <a:rPr lang="en-US"/>
              <a:t>And more! (Infinite tower of diff, example)</a:t>
            </a:r>
          </a:p>
          <a:p>
            <a:pPr lvl="0"/>
            <a:r>
              <a:rPr lang="en-US">
                <a:hlinkClick r:id="rId5"/>
              </a:rPr>
              <a:t>https://github.com/ThoughtWorksInc/DeepDarkFantasy/</a:t>
            </a:r>
          </a:p>
          <a:p>
            <a:pPr lvl="0"/>
            <a:r>
              <a:rPr lang="en-US"/>
              <a:t>Example at DDF/Poly.lhs, DDF/Xor.lhs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64"/>
    </mc:Choice>
    <mc:Fallback>
      <p:transition spd="slow" advTm="10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DA2EF-CA72-479F-AD6D-D1C33B407C6A}"/>
              </a:ext>
            </a:extLst>
          </p:cNvPr>
          <p:cNvSpPr txBox="1">
            <a:spLocks noGrp="1"/>
          </p:cNvSpPr>
          <p:nvPr>
            <p:ph type="title"/>
          </p:nvPr>
        </p:nvSpPr>
        <p:spPr/>
        <p:txBody>
          <a:bodyPr/>
          <a:lstStyle/>
          <a:p>
            <a:pPr lvl="0"/>
            <a:r>
              <a:rPr lang="en-US"/>
              <a:t>Citation</a:t>
            </a:r>
          </a:p>
        </p:txBody>
      </p:sp>
      <p:sp>
        <p:nvSpPr>
          <p:cNvPr id="3" name="文本占位符 2">
            <a:extLst>
              <a:ext uri="{FF2B5EF4-FFF2-40B4-BE49-F238E27FC236}">
                <a16:creationId xmlns:a16="http://schemas.microsoft.com/office/drawing/2014/main" id="{92E80680-7E71-4962-ABDE-464D1E16C33F}"/>
              </a:ext>
            </a:extLst>
          </p:cNvPr>
          <p:cNvSpPr txBox="1">
            <a:spLocks noGrp="1"/>
          </p:cNvSpPr>
          <p:nvPr>
            <p:ph idx="1"/>
          </p:nvPr>
        </p:nvSpPr>
        <p:spPr/>
        <p:txBody>
          <a:bodyPr/>
          <a:lstStyle/>
          <a:p>
            <a:pPr lvl="0"/>
            <a:r>
              <a:rPr lang="en-US"/>
              <a:t>Implementing Explicit and Finding Implicit Sharing in Embedded DSLs</a:t>
            </a:r>
          </a:p>
          <a:p>
            <a:pPr lvl="0"/>
            <a:r>
              <a:rPr lang="en-US">
                <a:hlinkClick r:id="rId5"/>
              </a:rPr>
              <a:t>http://colah.github.io/posts/2015-09-NN-Types-FP/</a:t>
            </a:r>
            <a:endParaRPr lang="en-US"/>
          </a:p>
          <a:p>
            <a:r>
              <a:rPr lang="en-US"/>
              <a:t>Reverse-Mode AD in a Functional Framework</a:t>
            </a:r>
          </a:p>
          <a:p>
            <a:pPr lvl="0"/>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84"/>
    </mc:Choice>
    <mc:Fallback>
      <p:transition spd="slow" advTm="4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F8ECB-8BE2-4233-85C1-53C68C8B66A5}"/>
              </a:ext>
            </a:extLst>
          </p:cNvPr>
          <p:cNvSpPr txBox="1">
            <a:spLocks noGrp="1"/>
          </p:cNvSpPr>
          <p:nvPr>
            <p:ph type="title"/>
          </p:nvPr>
        </p:nvSpPr>
        <p:spPr/>
        <p:txBody>
          <a:bodyPr/>
          <a:lstStyle/>
          <a:p>
            <a:pPr lvl="0"/>
            <a:r>
              <a:rPr lang="en-US" dirty="0"/>
              <a:t>Acknowledgements</a:t>
            </a:r>
          </a:p>
        </p:txBody>
      </p:sp>
      <p:sp>
        <p:nvSpPr>
          <p:cNvPr id="3" name="文本占位符 2">
            <a:extLst>
              <a:ext uri="{FF2B5EF4-FFF2-40B4-BE49-F238E27FC236}">
                <a16:creationId xmlns:a16="http://schemas.microsoft.com/office/drawing/2014/main" id="{C2072474-E383-49C7-9BC5-A2EE0CD34782}"/>
              </a:ext>
            </a:extLst>
          </p:cNvPr>
          <p:cNvSpPr txBox="1">
            <a:spLocks noGrp="1"/>
          </p:cNvSpPr>
          <p:nvPr>
            <p:ph idx="1"/>
          </p:nvPr>
        </p:nvSpPr>
        <p:spPr/>
        <p:txBody>
          <a:bodyPr/>
          <a:lstStyle/>
          <a:p>
            <a:r>
              <a:rPr lang="en-US" dirty="0" err="1"/>
              <a:t>Belleve</a:t>
            </a:r>
            <a:r>
              <a:rPr lang="en-US" dirty="0"/>
              <a:t> </a:t>
            </a:r>
            <a:r>
              <a:rPr lang="en-US" dirty="0" err="1"/>
              <a:t>Invis</a:t>
            </a:r>
            <a:endParaRPr lang="en-US" dirty="0"/>
          </a:p>
          <a:p>
            <a:r>
              <a:rPr lang="en-US" dirty="0"/>
              <a:t>Bill Zorn</a:t>
            </a:r>
          </a:p>
          <a:p>
            <a:r>
              <a:rPr lang="en-US" dirty="0"/>
              <a:t>Sam Elliott</a:t>
            </a:r>
          </a:p>
          <a:p>
            <a:r>
              <a:rPr lang="en-US" altLang="zh-CN" dirty="0"/>
              <a:t>Simon Bleak</a:t>
            </a:r>
            <a:endParaRPr lang="en-US" dirty="0"/>
          </a:p>
          <a:p>
            <a:r>
              <a:rPr lang="en-US" dirty="0"/>
              <a:t>Zachary </a:t>
            </a:r>
            <a:r>
              <a:rPr lang="en-US" dirty="0" err="1"/>
              <a:t>Tatlock</a:t>
            </a:r>
            <a:endParaRPr lang="en-US" dirty="0"/>
          </a:p>
          <a:p>
            <a:r>
              <a:rPr lang="en-US" dirty="0"/>
              <a:t>Zheng Yang</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04"/>
    </mc:Choice>
    <mc:Fallback>
      <p:transition spd="slow" advTm="4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5272E-9045-4825-AEBF-215E3743233D}"/>
              </a:ext>
            </a:extLst>
          </p:cNvPr>
          <p:cNvSpPr txBox="1">
            <a:spLocks noGrp="1"/>
          </p:cNvSpPr>
          <p:nvPr>
            <p:ph type="title"/>
          </p:nvPr>
        </p:nvSpPr>
        <p:spPr/>
        <p:txBody>
          <a:bodyPr/>
          <a:lstStyle/>
          <a:p>
            <a:pPr lvl="0"/>
            <a:r>
              <a:rPr lang="en-US"/>
              <a:t>Question?</a:t>
            </a:r>
          </a:p>
        </p:txBody>
      </p:sp>
      <p:sp>
        <p:nvSpPr>
          <p:cNvPr id="6" name="文本占位符 5">
            <a:extLst>
              <a:ext uri="{FF2B5EF4-FFF2-40B4-BE49-F238E27FC236}">
                <a16:creationId xmlns:a16="http://schemas.microsoft.com/office/drawing/2014/main" id="{102FF527-D354-468F-BF3A-16C0C9EE71DD}"/>
              </a:ext>
            </a:extLst>
          </p:cNvPr>
          <p:cNvSpPr>
            <a:spLocks noGrp="1"/>
          </p:cNvSpPr>
          <p:nvPr>
            <p:ph type="body" idx="1"/>
          </p:nvPr>
        </p:nvSpPr>
        <p:spPr/>
        <p:txBody>
          <a:bodyPr/>
          <a:lstStyle/>
          <a:p>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1"/>
    </mc:Choice>
    <mc:Fallback>
      <p:transition spd="slow" advTm="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00284-DAE4-40FE-AFE2-9FD07F5FB89E}"/>
              </a:ext>
            </a:extLst>
          </p:cNvPr>
          <p:cNvSpPr txBox="1">
            <a:spLocks noGrp="1"/>
          </p:cNvSpPr>
          <p:nvPr>
            <p:ph type="title"/>
          </p:nvPr>
        </p:nvSpPr>
        <p:spPr/>
        <p:txBody>
          <a:bodyPr/>
          <a:lstStyle/>
          <a:p>
            <a:pPr lvl="0"/>
            <a:r>
              <a:rPr lang="en-US"/>
              <a:t>More Examples</a:t>
            </a:r>
            <a:endParaRPr lang="en-US" dirty="0"/>
          </a:p>
        </p:txBody>
      </p:sp>
      <p:sp>
        <p:nvSpPr>
          <p:cNvPr id="4" name="文本占位符 3">
            <a:extLst>
              <a:ext uri="{FF2B5EF4-FFF2-40B4-BE49-F238E27FC236}">
                <a16:creationId xmlns:a16="http://schemas.microsoft.com/office/drawing/2014/main" id="{5D156B07-7C07-4EF1-BD4D-E20986AD95AF}"/>
              </a:ext>
            </a:extLst>
          </p:cNvPr>
          <p:cNvSpPr txBox="1">
            <a:spLocks noGrp="1"/>
          </p:cNvSpPr>
          <p:nvPr>
            <p:ph idx="1"/>
          </p:nvPr>
        </p:nvSpPr>
        <p:spPr/>
        <p:txBody>
          <a:bodyPr/>
          <a:lstStyle/>
          <a:p>
            <a:pPr lvl="0"/>
            <a:r>
              <a:rPr lang="en-US">
                <a:hlinkClick r:id="rId5"/>
              </a:rPr>
              <a:t>http://colah.github.io/posts/2015-09-NN-Types-FP/</a:t>
            </a:r>
          </a:p>
          <a:p>
            <a:pPr lvl="0"/>
            <a:r>
              <a:rPr lang="en-US">
                <a:hlinkClick r:id="rId5"/>
              </a:rPr>
              <a:t>http://blog.emillon.org/posts/2012-10-18-comonadic-life.html</a:t>
            </a:r>
            <a:endParaRPr lang="en-US" dirty="0">
              <a:hlinkClick r:id="rId5"/>
            </a:endParaRPr>
          </a:p>
        </p:txBody>
      </p:sp>
      <p:pic>
        <p:nvPicPr>
          <p:cNvPr id="3" name="Picture 2">
            <a:extLst>
              <a:ext uri="{FF2B5EF4-FFF2-40B4-BE49-F238E27FC236}">
                <a16:creationId xmlns:a16="http://schemas.microsoft.com/office/drawing/2014/main" id="{E24D682B-62C5-4117-A34C-EC708E21D4A3}"/>
              </a:ext>
            </a:extLst>
          </p:cNvPr>
          <p:cNvPicPr>
            <a:picLocks noChangeAspect="1"/>
          </p:cNvPicPr>
          <p:nvPr/>
        </p:nvPicPr>
        <p:blipFill>
          <a:blip r:embed="rId6">
            <a:lum/>
            <a:alphaModFix/>
          </a:blip>
          <a:srcRect/>
          <a:stretch>
            <a:fillRect/>
          </a:stretch>
        </p:blipFill>
        <p:spPr>
          <a:xfrm>
            <a:off x="1349007" y="3809210"/>
            <a:ext cx="9380370" cy="2401743"/>
          </a:xfrm>
          <a:prstGeom prst="rect">
            <a:avLst/>
          </a:prstGeom>
          <a:noFill/>
          <a:ln>
            <a:no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950"/>
    </mc:Choice>
    <mc:Fallback>
      <p:transition spd="slow" advTm="29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C1E7B-B119-41F2-B8B9-C3C19B3F7E2A}"/>
              </a:ext>
            </a:extLst>
          </p:cNvPr>
          <p:cNvSpPr txBox="1">
            <a:spLocks noGrp="1"/>
          </p:cNvSpPr>
          <p:nvPr>
            <p:ph type="title"/>
          </p:nvPr>
        </p:nvSpPr>
        <p:spPr/>
        <p:txBody>
          <a:bodyPr/>
          <a:lstStyle/>
          <a:p>
            <a:pPr lvl="0"/>
            <a:r>
              <a:rPr lang="en-US"/>
              <a:t>How to Train Your Neural Network</a:t>
            </a:r>
            <a:endParaRPr lang="en-US" dirty="0"/>
          </a:p>
        </p:txBody>
      </p:sp>
      <p:sp>
        <p:nvSpPr>
          <p:cNvPr id="3" name="文本占位符 2">
            <a:extLst>
              <a:ext uri="{FF2B5EF4-FFF2-40B4-BE49-F238E27FC236}">
                <a16:creationId xmlns:a16="http://schemas.microsoft.com/office/drawing/2014/main" id="{32127BD6-7339-46D6-9226-0F62150FE7FB}"/>
              </a:ext>
            </a:extLst>
          </p:cNvPr>
          <p:cNvSpPr txBox="1">
            <a:spLocks noGrp="1"/>
          </p:cNvSpPr>
          <p:nvPr>
            <p:ph idx="1"/>
          </p:nvPr>
        </p:nvSpPr>
        <p:spPr/>
        <p:txBody>
          <a:bodyPr/>
          <a:lstStyle/>
          <a:p>
            <a:pPr lvl="0"/>
            <a:r>
              <a:rPr lang="en-US" dirty="0"/>
              <a:t>train: </a:t>
            </a:r>
            <a:r>
              <a:rPr lang="en-US" b="1" dirty="0"/>
              <a:t>w</a:t>
            </a:r>
            <a:r>
              <a:rPr lang="en-US" dirty="0"/>
              <a:t> → </a:t>
            </a:r>
            <a:r>
              <a:rPr lang="en-US" b="1" dirty="0"/>
              <a:t>NN</a:t>
            </a:r>
            <a:r>
              <a:rPr lang="en-US" dirty="0"/>
              <a:t> → </a:t>
            </a:r>
            <a:r>
              <a:rPr lang="en-US" b="1" dirty="0"/>
              <a:t>Input</a:t>
            </a:r>
            <a:r>
              <a:rPr lang="en-US" dirty="0"/>
              <a:t> → </a:t>
            </a:r>
            <a:r>
              <a:rPr lang="en-US" b="1" dirty="0"/>
              <a:t>Output</a:t>
            </a:r>
            <a:r>
              <a:rPr lang="en-US" dirty="0"/>
              <a:t> → </a:t>
            </a:r>
            <a:r>
              <a:rPr lang="en-US" b="1" dirty="0"/>
              <a:t>w</a:t>
            </a:r>
          </a:p>
          <a:p>
            <a:pPr lvl="0"/>
            <a:r>
              <a:rPr lang="en-US" dirty="0"/>
              <a:t>train </a:t>
            </a:r>
            <a:r>
              <a:rPr lang="en-US" i="1" dirty="0"/>
              <a:t>w </a:t>
            </a:r>
            <a:r>
              <a:rPr lang="en-US" i="1" dirty="0" err="1"/>
              <a:t>nn</a:t>
            </a:r>
            <a:r>
              <a:rPr lang="en-US" i="1" dirty="0"/>
              <a:t> </a:t>
            </a:r>
            <a:r>
              <a:rPr lang="en-US" i="1" dirty="0" err="1"/>
              <a:t>inp</a:t>
            </a:r>
            <a:r>
              <a:rPr lang="en-US" i="1" dirty="0"/>
              <a:t> out </a:t>
            </a:r>
            <a:r>
              <a:rPr lang="en-US" dirty="0"/>
              <a:t>=</a:t>
            </a:r>
          </a:p>
          <a:p>
            <a:pPr marL="0" lvl="0" indent="0">
              <a:buNone/>
            </a:pPr>
            <a:r>
              <a:rPr lang="en-US" dirty="0"/>
              <a:t>	</a:t>
            </a:r>
            <a:r>
              <a:rPr lang="en-US" b="1" dirty="0"/>
              <a:t>let</a:t>
            </a:r>
          </a:p>
          <a:p>
            <a:pPr marL="0" lvl="0" indent="0">
              <a:buNone/>
            </a:pPr>
            <a:r>
              <a:rPr lang="en-US" dirty="0"/>
              <a:t>		</a:t>
            </a:r>
            <a:r>
              <a:rPr lang="en-US" i="1" dirty="0"/>
              <a:t>res</a:t>
            </a:r>
            <a:r>
              <a:rPr lang="en-US" dirty="0"/>
              <a:t> = </a:t>
            </a:r>
            <a:r>
              <a:rPr lang="en-US" i="1" dirty="0" err="1"/>
              <a:t>nn</a:t>
            </a:r>
            <a:r>
              <a:rPr lang="en-US" i="1" dirty="0"/>
              <a:t> w </a:t>
            </a:r>
            <a:r>
              <a:rPr lang="en-US" i="1" dirty="0" err="1"/>
              <a:t>inp</a:t>
            </a:r>
            <a:endParaRPr lang="en-US" i="1" dirty="0"/>
          </a:p>
          <a:p>
            <a:pPr marL="0" lvl="0" indent="0">
              <a:buNone/>
            </a:pPr>
            <a:r>
              <a:rPr lang="en-US" dirty="0"/>
              <a:t>		</a:t>
            </a:r>
            <a:r>
              <a:rPr lang="en-US" i="1" dirty="0"/>
              <a:t>loss</a:t>
            </a:r>
            <a:r>
              <a:rPr lang="en-US" dirty="0"/>
              <a:t> = ½ * (</a:t>
            </a:r>
            <a:r>
              <a:rPr lang="en-US" i="1" dirty="0"/>
              <a:t>res</a:t>
            </a:r>
            <a:r>
              <a:rPr lang="en-US" dirty="0"/>
              <a:t> – </a:t>
            </a:r>
            <a:r>
              <a:rPr lang="en-US" i="1" dirty="0"/>
              <a:t>out</a:t>
            </a:r>
            <a:r>
              <a:rPr lang="en-US" dirty="0"/>
              <a:t>) ^ 2</a:t>
            </a:r>
          </a:p>
          <a:p>
            <a:pPr marL="0" lvl="0" indent="0">
              <a:buNone/>
            </a:pPr>
            <a:r>
              <a:rPr lang="en-US" dirty="0"/>
              <a:t>		</a:t>
            </a:r>
            <a:r>
              <a:rPr lang="en-US" i="1" dirty="0" err="1"/>
              <a:t>dloss</a:t>
            </a:r>
            <a:r>
              <a:rPr lang="en-US" dirty="0"/>
              <a:t> = (</a:t>
            </a:r>
            <a:r>
              <a:rPr lang="en-US" i="1" dirty="0"/>
              <a:t>res </a:t>
            </a:r>
            <a:r>
              <a:rPr lang="en-US" dirty="0"/>
              <a:t>– </a:t>
            </a:r>
            <a:r>
              <a:rPr lang="en-US" i="1" dirty="0"/>
              <a:t>out</a:t>
            </a:r>
            <a:r>
              <a:rPr lang="en-US" dirty="0"/>
              <a:t>) * d(</a:t>
            </a:r>
            <a:r>
              <a:rPr lang="en-US" i="1" dirty="0"/>
              <a:t>res</a:t>
            </a:r>
            <a:r>
              <a:rPr lang="en-US" dirty="0"/>
              <a:t>)/</a:t>
            </a:r>
            <a:r>
              <a:rPr lang="en-US" dirty="0" err="1"/>
              <a:t>d</a:t>
            </a:r>
            <a:r>
              <a:rPr lang="en-US" i="1" dirty="0" err="1"/>
              <a:t>w</a:t>
            </a:r>
            <a:endParaRPr lang="en-US" i="1" dirty="0"/>
          </a:p>
          <a:p>
            <a:pPr marL="0" lvl="0" indent="0">
              <a:buNone/>
            </a:pPr>
            <a:r>
              <a:rPr lang="en-US" dirty="0"/>
              <a:t>	</a:t>
            </a:r>
            <a:r>
              <a:rPr lang="en-US" b="1" dirty="0"/>
              <a:t>in</a:t>
            </a:r>
            <a:r>
              <a:rPr lang="en-US" dirty="0"/>
              <a:t> </a:t>
            </a:r>
            <a:r>
              <a:rPr lang="en-US" i="1" dirty="0"/>
              <a:t>w</a:t>
            </a:r>
            <a:r>
              <a:rPr lang="en-US" dirty="0"/>
              <a:t> – </a:t>
            </a:r>
            <a:r>
              <a:rPr lang="en-US" i="1" dirty="0" err="1"/>
              <a:t>dloss</a:t>
            </a:r>
            <a:endParaRPr lang="en-US" i="1"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254"/>
    </mc:Choice>
    <mc:Fallback>
      <p:transition spd="slow" advTm="35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0B8CC-6620-4682-9E0F-4A53C3F13D37}"/>
              </a:ext>
            </a:extLst>
          </p:cNvPr>
          <p:cNvSpPr txBox="1">
            <a:spLocks noGrp="1"/>
          </p:cNvSpPr>
          <p:nvPr>
            <p:ph type="title"/>
          </p:nvPr>
        </p:nvSpPr>
        <p:spPr/>
        <p:txBody>
          <a:bodyPr/>
          <a:lstStyle/>
          <a:p>
            <a:pPr lvl="0"/>
            <a:r>
              <a:rPr lang="en-US" dirty="0"/>
              <a:t>Roadmap</a:t>
            </a:r>
          </a:p>
        </p:txBody>
      </p:sp>
      <p:sp>
        <p:nvSpPr>
          <p:cNvPr id="3" name="文本占位符 2">
            <a:extLst>
              <a:ext uri="{FF2B5EF4-FFF2-40B4-BE49-F238E27FC236}">
                <a16:creationId xmlns:a16="http://schemas.microsoft.com/office/drawing/2014/main" id="{BDC5075A-BDD0-4F75-A509-479B1DFE0BF3}"/>
              </a:ext>
            </a:extLst>
          </p:cNvPr>
          <p:cNvSpPr txBox="1">
            <a:spLocks noGrp="1"/>
          </p:cNvSpPr>
          <p:nvPr>
            <p:ph idx="1"/>
          </p:nvPr>
        </p:nvSpPr>
        <p:spPr/>
        <p:txBody>
          <a:bodyPr/>
          <a:lstStyle/>
          <a:p>
            <a:pPr lvl="0"/>
            <a:r>
              <a:rPr lang="en-US" dirty="0"/>
              <a:t>Neural Network</a:t>
            </a:r>
          </a:p>
          <a:p>
            <a:pPr lvl="0"/>
            <a:r>
              <a:rPr lang="en-US" b="1" dirty="0">
                <a:solidFill>
                  <a:schemeClr val="accent5"/>
                </a:solidFill>
              </a:rPr>
              <a:t>Naive Automatic Differentiation(AD) – Quadratic</a:t>
            </a:r>
          </a:p>
          <a:p>
            <a:pPr lvl="0"/>
            <a:r>
              <a:rPr lang="en-US" dirty="0"/>
              <a:t>Forward Mode AD</a:t>
            </a:r>
          </a:p>
          <a:p>
            <a:pPr lvl="0"/>
            <a:r>
              <a:rPr lang="en-US" dirty="0"/>
              <a:t>Derivative of Multiple Variable</a:t>
            </a:r>
          </a:p>
          <a:p>
            <a:pPr lvl="0"/>
            <a:r>
              <a:rPr lang="en-US" dirty="0"/>
              <a:t>Derivative of More Variable</a:t>
            </a:r>
          </a:p>
          <a:p>
            <a:pPr lvl="0"/>
            <a:r>
              <a:rPr lang="en-US" dirty="0" err="1"/>
              <a:t>Impl</a:t>
            </a:r>
            <a:r>
              <a:rPr lang="en-US" dirty="0"/>
              <a:t> NN</a:t>
            </a:r>
          </a:p>
          <a:p>
            <a:pPr lvl="0"/>
            <a:r>
              <a:rPr lang="en-US" dirty="0"/>
              <a:t>Meaning of AD on PL</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027"/>
    </mc:Choice>
    <mc:Fallback>
      <p:transition spd="slow" advTm="60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F4C6D-CAC4-4596-8AB7-09A5BB74585D}"/>
              </a:ext>
            </a:extLst>
          </p:cNvPr>
          <p:cNvSpPr txBox="1">
            <a:spLocks noGrp="1"/>
          </p:cNvSpPr>
          <p:nvPr>
            <p:ph type="title"/>
          </p:nvPr>
        </p:nvSpPr>
        <p:spPr/>
        <p:txBody>
          <a:bodyPr/>
          <a:lstStyle/>
          <a:p>
            <a:pPr lvl="0"/>
            <a:r>
              <a:rPr lang="en-US"/>
              <a:t>Begging the question</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D4AA8B2D-48D3-4F23-B7E4-431703008C6E}"/>
                  </a:ext>
                </a:extLst>
              </p:cNvPr>
              <p:cNvSpPr txBox="1">
                <a:spLocks noGrp="1"/>
              </p:cNvSpPr>
              <p:nvPr>
                <p:ph idx="1"/>
              </p:nvPr>
            </p:nvSpPr>
            <p:spPr/>
            <p:txBody>
              <a:bodyPr/>
              <a:lstStyle/>
              <a:p>
                <a:pPr lvl="0"/>
                <a:r>
                  <a:rPr lang="en-US" dirty="0"/>
                  <a:t>Use high school calculus rule</a:t>
                </a:r>
              </a:p>
              <a:p>
                <a:pPr lvl="0"/>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𝑑𝑥</m:t>
                        </m:r>
                      </m:num>
                      <m:den>
                        <m:r>
                          <a:rPr lang="en-US" dirty="0" smtClean="0">
                            <a:latin typeface="Cambria Math" panose="02040503050406030204" pitchFamily="18" charset="0"/>
                          </a:rPr>
                          <m:t>𝑑𝑥</m:t>
                        </m:r>
                      </m:den>
                    </m:f>
                    <m:r>
                      <a:rPr lang="en-US" dirty="0" smtClean="0">
                        <a:latin typeface="Cambria Math" panose="02040503050406030204" pitchFamily="18" charset="0"/>
                      </a:rPr>
                      <m:t>=1</m:t>
                    </m:r>
                  </m:oMath>
                </a14:m>
                <a:endParaRPr lang="en-US" dirty="0"/>
              </a:p>
              <a:p>
                <a:pPr lvl="0"/>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𝑑𝑦</m:t>
                        </m:r>
                      </m:num>
                      <m:den>
                        <m:r>
                          <a:rPr lang="en-US" dirty="0" smtClean="0">
                            <a:latin typeface="Cambria Math" panose="02040503050406030204" pitchFamily="18" charset="0"/>
                          </a:rPr>
                          <m:t>𝑑𝑥</m:t>
                        </m:r>
                      </m:den>
                    </m:f>
                    <m:r>
                      <a:rPr lang="en-US" dirty="0" smtClean="0">
                        <a:latin typeface="Cambria Math" panose="02040503050406030204" pitchFamily="18" charset="0"/>
                      </a:rPr>
                      <m:t>=0</m:t>
                    </m:r>
                  </m:oMath>
                </a14:m>
                <a:endParaRPr lang="en-US" dirty="0"/>
              </a:p>
              <a:p>
                <a:pPr lvl="0"/>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𝑑</m:t>
                        </m:r>
                        <m:d>
                          <m:dPr>
                            <m:ctrlPr>
                              <a:rPr lang="en-US" i="1" dirty="0" smtClean="0">
                                <a:latin typeface="Cambria Math" panose="02040503050406030204" pitchFamily="18" charset="0"/>
                              </a:rPr>
                            </m:ctrlPr>
                          </m:dPr>
                          <m:e>
                            <m:r>
                              <a:rPr lang="en-US" dirty="0" smtClean="0">
                                <a:latin typeface="Cambria Math" panose="02040503050406030204" pitchFamily="18" charset="0"/>
                              </a:rPr>
                              <m:t>𝑓</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r>
                              <a:rPr lang="en-US" dirty="0" smtClean="0">
                                <a:latin typeface="Cambria Math" panose="02040503050406030204" pitchFamily="18" charset="0"/>
                              </a:rPr>
                              <m:t>+ </m:t>
                            </m:r>
                            <m:r>
                              <a:rPr lang="en-US" dirty="0" smtClean="0">
                                <a:latin typeface="Cambria Math" panose="02040503050406030204" pitchFamily="18" charset="0"/>
                              </a:rPr>
                              <m:t>𝑔</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e>
                        </m:d>
                      </m:num>
                      <m:den>
                        <m:r>
                          <a:rPr lang="en-US" dirty="0" smtClean="0">
                            <a:latin typeface="Cambria Math" panose="02040503050406030204" pitchFamily="18" charset="0"/>
                          </a:rPr>
                          <m:t>𝑑𝑥</m:t>
                        </m:r>
                      </m:den>
                    </m:f>
                    <m:r>
                      <a:rPr lang="en-US" dirty="0" smtClean="0">
                        <a:latin typeface="Cambria Math" panose="02040503050406030204" pitchFamily="18" charset="0"/>
                      </a:rPr>
                      <m:t>=</m:t>
                    </m:r>
                    <m:f>
                      <m:fPr>
                        <m:ctrlPr>
                          <a:rPr lang="en-US" i="1" dirty="0" smtClean="0">
                            <a:latin typeface="Cambria Math" panose="02040503050406030204" pitchFamily="18" charset="0"/>
                          </a:rPr>
                        </m:ctrlPr>
                      </m:fPr>
                      <m:num>
                        <m:r>
                          <a:rPr lang="en-US" dirty="0" smtClean="0">
                            <a:latin typeface="Cambria Math" panose="02040503050406030204" pitchFamily="18" charset="0"/>
                          </a:rPr>
                          <m:t>𝑑</m:t>
                        </m:r>
                        <m:d>
                          <m:dPr>
                            <m:ctrlPr>
                              <a:rPr lang="en-US" i="1" dirty="0" smtClean="0">
                                <a:latin typeface="Cambria Math" panose="02040503050406030204" pitchFamily="18" charset="0"/>
                              </a:rPr>
                            </m:ctrlPr>
                          </m:dPr>
                          <m:e>
                            <m:r>
                              <a:rPr lang="en-US" dirty="0" smtClean="0">
                                <a:latin typeface="Cambria Math" panose="02040503050406030204" pitchFamily="18" charset="0"/>
                              </a:rPr>
                              <m:t>𝑓</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e>
                        </m:d>
                      </m:num>
                      <m:den>
                        <m:r>
                          <a:rPr lang="en-US" dirty="0" smtClean="0">
                            <a:latin typeface="Cambria Math" panose="02040503050406030204" pitchFamily="18" charset="0"/>
                          </a:rPr>
                          <m:t>𝑑𝑥</m:t>
                        </m:r>
                      </m:den>
                    </m:f>
                    <m:r>
                      <a:rPr lang="en-US" dirty="0" smtClean="0">
                        <a:latin typeface="Cambria Math" panose="02040503050406030204" pitchFamily="18" charset="0"/>
                      </a:rPr>
                      <m:t>+</m:t>
                    </m:r>
                    <m:f>
                      <m:fPr>
                        <m:ctrlPr>
                          <a:rPr lang="en-US" i="1" dirty="0" smtClean="0">
                            <a:latin typeface="Cambria Math" panose="02040503050406030204" pitchFamily="18" charset="0"/>
                          </a:rPr>
                        </m:ctrlPr>
                      </m:fPr>
                      <m:num>
                        <m:r>
                          <a:rPr lang="en-US" dirty="0" smtClean="0">
                            <a:latin typeface="Cambria Math" panose="02040503050406030204" pitchFamily="18" charset="0"/>
                          </a:rPr>
                          <m:t>𝑑</m:t>
                        </m:r>
                        <m:d>
                          <m:dPr>
                            <m:ctrlPr>
                              <a:rPr lang="en-US" i="1" dirty="0" smtClean="0">
                                <a:latin typeface="Cambria Math" panose="02040503050406030204" pitchFamily="18" charset="0"/>
                              </a:rPr>
                            </m:ctrlPr>
                          </m:dPr>
                          <m:e>
                            <m:r>
                              <a:rPr lang="en-US" dirty="0" smtClean="0">
                                <a:latin typeface="Cambria Math" panose="02040503050406030204" pitchFamily="18" charset="0"/>
                              </a:rPr>
                              <m:t>𝑔</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e>
                        </m:d>
                      </m:num>
                      <m:den>
                        <m:r>
                          <a:rPr lang="en-US" dirty="0" smtClean="0">
                            <a:latin typeface="Cambria Math" panose="02040503050406030204" pitchFamily="18" charset="0"/>
                          </a:rPr>
                          <m:t>𝑑𝑥</m:t>
                        </m:r>
                      </m:den>
                    </m:f>
                  </m:oMath>
                </a14:m>
                <a:endParaRPr lang="en-US" dirty="0"/>
              </a:p>
              <a:p>
                <a:pPr lvl="0"/>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𝑑</m:t>
                        </m:r>
                        <m:d>
                          <m:dPr>
                            <m:ctrlPr>
                              <a:rPr lang="en-US" i="1" dirty="0" smtClean="0">
                                <a:latin typeface="Cambria Math" panose="02040503050406030204" pitchFamily="18" charset="0"/>
                              </a:rPr>
                            </m:ctrlPr>
                          </m:dPr>
                          <m:e>
                            <m:r>
                              <a:rPr lang="en-US" dirty="0" smtClean="0">
                                <a:latin typeface="Cambria Math" panose="02040503050406030204" pitchFamily="18" charset="0"/>
                              </a:rPr>
                              <m:t>𝑓</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r>
                              <a:rPr lang="en-US" dirty="0" smtClean="0">
                                <a:latin typeface="Cambria Math" panose="02040503050406030204" pitchFamily="18" charset="0"/>
                              </a:rPr>
                              <m:t>⋅</m:t>
                            </m:r>
                            <m:r>
                              <a:rPr lang="en-US" dirty="0" smtClean="0">
                                <a:latin typeface="Cambria Math" panose="02040503050406030204" pitchFamily="18" charset="0"/>
                              </a:rPr>
                              <m:t>𝑔</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e>
                        </m:d>
                      </m:num>
                      <m:den>
                        <m:r>
                          <a:rPr lang="en-US" dirty="0" smtClean="0">
                            <a:latin typeface="Cambria Math" panose="02040503050406030204" pitchFamily="18" charset="0"/>
                          </a:rPr>
                          <m:t>𝑑𝑥</m:t>
                        </m:r>
                      </m:den>
                    </m:f>
                    <m:r>
                      <a:rPr lang="en-US" dirty="0" smtClean="0">
                        <a:latin typeface="Cambria Math" panose="02040503050406030204" pitchFamily="18" charset="0"/>
                      </a:rPr>
                      <m:t> =</m:t>
                    </m:r>
                    <m:f>
                      <m:fPr>
                        <m:ctrlPr>
                          <a:rPr lang="en-US" i="1" dirty="0" smtClean="0">
                            <a:latin typeface="Cambria Math" panose="02040503050406030204" pitchFamily="18" charset="0"/>
                          </a:rPr>
                        </m:ctrlPr>
                      </m:fPr>
                      <m:num>
                        <m:r>
                          <a:rPr lang="en-US" dirty="0" smtClean="0">
                            <a:latin typeface="Cambria Math" panose="02040503050406030204" pitchFamily="18" charset="0"/>
                          </a:rPr>
                          <m:t>𝑑</m:t>
                        </m:r>
                        <m:d>
                          <m:dPr>
                            <m:ctrlPr>
                              <a:rPr lang="en-US" i="1" dirty="0" smtClean="0">
                                <a:latin typeface="Cambria Math" panose="02040503050406030204" pitchFamily="18" charset="0"/>
                              </a:rPr>
                            </m:ctrlPr>
                          </m:dPr>
                          <m:e>
                            <m:r>
                              <a:rPr lang="en-US" dirty="0" smtClean="0">
                                <a:latin typeface="Cambria Math" panose="02040503050406030204" pitchFamily="18" charset="0"/>
                              </a:rPr>
                              <m:t>𝑓</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e>
                        </m:d>
                      </m:num>
                      <m:den>
                        <m:r>
                          <a:rPr lang="en-US" dirty="0" smtClean="0">
                            <a:latin typeface="Cambria Math" panose="02040503050406030204" pitchFamily="18" charset="0"/>
                          </a:rPr>
                          <m:t>𝑑𝑥</m:t>
                        </m:r>
                      </m:den>
                    </m:f>
                    <m:r>
                      <a:rPr lang="en-US" dirty="0" smtClean="0">
                        <a:latin typeface="Cambria Math" panose="02040503050406030204" pitchFamily="18" charset="0"/>
                      </a:rPr>
                      <m:t>⋅</m:t>
                    </m:r>
                    <m:r>
                      <a:rPr lang="en-US" dirty="0" smtClean="0">
                        <a:latin typeface="Cambria Math" panose="02040503050406030204" pitchFamily="18" charset="0"/>
                      </a:rPr>
                      <m:t>𝑔</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r>
                      <a:rPr lang="en-US" dirty="0" smtClean="0">
                        <a:latin typeface="Cambria Math" panose="02040503050406030204" pitchFamily="18" charset="0"/>
                      </a:rPr>
                      <m:t>+</m:t>
                    </m:r>
                    <m:f>
                      <m:fPr>
                        <m:ctrlPr>
                          <a:rPr lang="en-US" i="1" dirty="0" smtClean="0">
                            <a:latin typeface="Cambria Math" panose="02040503050406030204" pitchFamily="18" charset="0"/>
                          </a:rPr>
                        </m:ctrlPr>
                      </m:fPr>
                      <m:num>
                        <m:r>
                          <a:rPr lang="en-US" dirty="0" smtClean="0">
                            <a:latin typeface="Cambria Math" panose="02040503050406030204" pitchFamily="18" charset="0"/>
                          </a:rPr>
                          <m:t>𝑑</m:t>
                        </m:r>
                        <m:d>
                          <m:dPr>
                            <m:ctrlPr>
                              <a:rPr lang="en-US" i="1" dirty="0" smtClean="0">
                                <a:latin typeface="Cambria Math" panose="02040503050406030204" pitchFamily="18" charset="0"/>
                              </a:rPr>
                            </m:ctrlPr>
                          </m:dPr>
                          <m:e>
                            <m:r>
                              <a:rPr lang="en-US" dirty="0" smtClean="0">
                                <a:latin typeface="Cambria Math" panose="02040503050406030204" pitchFamily="18" charset="0"/>
                              </a:rPr>
                              <m:t>𝑔</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e>
                        </m:d>
                      </m:num>
                      <m:den>
                        <m:r>
                          <a:rPr lang="en-US" dirty="0" smtClean="0">
                            <a:latin typeface="Cambria Math" panose="02040503050406030204" pitchFamily="18" charset="0"/>
                          </a:rPr>
                          <m:t>𝑑𝑥</m:t>
                        </m:r>
                      </m:den>
                    </m:f>
                    <m:r>
                      <a:rPr lang="en-US" dirty="0" smtClean="0">
                        <a:latin typeface="Cambria Math" panose="02040503050406030204" pitchFamily="18" charset="0"/>
                      </a:rPr>
                      <m:t>⋅</m:t>
                    </m:r>
                    <m:r>
                      <a:rPr lang="en-US" dirty="0" smtClean="0">
                        <a:latin typeface="Cambria Math" panose="02040503050406030204" pitchFamily="18" charset="0"/>
                      </a:rPr>
                      <m:t>𝑓</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oMath>
                </a14:m>
                <a:endParaRPr lang="en-US" dirty="0"/>
              </a:p>
              <a:p>
                <a:pPr lvl="0"/>
                <a14:m>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𝑑</m:t>
                        </m:r>
                        <m:d>
                          <m:dPr>
                            <m:ctrlPr>
                              <a:rPr lang="en-US" i="1" dirty="0" smtClean="0">
                                <a:latin typeface="Cambria Math" panose="02040503050406030204" pitchFamily="18" charset="0"/>
                              </a:rPr>
                            </m:ctrlPr>
                          </m:dPr>
                          <m:e>
                            <m:r>
                              <a:rPr lang="en-US" dirty="0" smtClean="0">
                                <a:latin typeface="Cambria Math" panose="02040503050406030204" pitchFamily="18" charset="0"/>
                              </a:rPr>
                              <m:t>𝑓</m:t>
                            </m:r>
                            <m:d>
                              <m:dPr>
                                <m:ctrlPr>
                                  <a:rPr lang="en-US" i="1" dirty="0" smtClean="0">
                                    <a:latin typeface="Cambria Math" panose="02040503050406030204" pitchFamily="18" charset="0"/>
                                  </a:rPr>
                                </m:ctrlPr>
                              </m:dPr>
                              <m:e>
                                <m:r>
                                  <a:rPr lang="en-US" dirty="0" smtClean="0">
                                    <a:latin typeface="Cambria Math" panose="02040503050406030204" pitchFamily="18" charset="0"/>
                                  </a:rPr>
                                  <m:t>𝑔</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e>
                            </m:d>
                          </m:e>
                        </m:d>
                      </m:num>
                      <m:den>
                        <m:r>
                          <a:rPr lang="en-US" dirty="0" smtClean="0">
                            <a:latin typeface="Cambria Math" panose="02040503050406030204" pitchFamily="18" charset="0"/>
                          </a:rPr>
                          <m:t>𝑑𝑥</m:t>
                        </m:r>
                      </m:den>
                    </m:f>
                    <m:r>
                      <a:rPr lang="en-US" dirty="0" smtClean="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𝑑</m:t>
                        </m:r>
                        <m:d>
                          <m:dPr>
                            <m:ctrlPr>
                              <a:rPr lang="en-US" i="1" dirty="0">
                                <a:latin typeface="Cambria Math" panose="02040503050406030204" pitchFamily="18" charset="0"/>
                              </a:rPr>
                            </m:ctrlPr>
                          </m:dPr>
                          <m:e>
                            <m:r>
                              <a:rPr lang="en-US" dirty="0">
                                <a:latin typeface="Cambria Math" panose="02040503050406030204" pitchFamily="18" charset="0"/>
                              </a:rPr>
                              <m:t>𝑓</m:t>
                            </m:r>
                            <m:d>
                              <m:dPr>
                                <m:ctrlPr>
                                  <a:rPr lang="en-US" i="1" dirty="0">
                                    <a:latin typeface="Cambria Math" panose="02040503050406030204" pitchFamily="18" charset="0"/>
                                  </a:rPr>
                                </m:ctrlPr>
                              </m:dPr>
                              <m:e>
                                <m:r>
                                  <a:rPr lang="en-US" dirty="0">
                                    <a:latin typeface="Cambria Math" panose="02040503050406030204" pitchFamily="18" charset="0"/>
                                  </a:rPr>
                                  <m:t>𝑥</m:t>
                                </m:r>
                              </m:e>
                            </m:d>
                          </m:e>
                        </m:d>
                      </m:num>
                      <m:den>
                        <m:r>
                          <a:rPr lang="en-US" dirty="0">
                            <a:latin typeface="Cambria Math" panose="02040503050406030204" pitchFamily="18" charset="0"/>
                          </a:rPr>
                          <m:t>𝑑𝑥</m:t>
                        </m:r>
                      </m:den>
                    </m:f>
                    <m:r>
                      <a:rPr lang="en-US" b="0" i="1" dirty="0" smtClean="0">
                        <a:latin typeface="Cambria Math" panose="02040503050406030204" pitchFamily="18" charset="0"/>
                      </a:rPr>
                      <m:t>⋅</m:t>
                    </m:r>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dirty="0" smtClean="0">
                            <a:latin typeface="Cambria Math" panose="02040503050406030204" pitchFamily="18" charset="0"/>
                          </a:rPr>
                          <m:t>𝑑</m:t>
                        </m:r>
                        <m:d>
                          <m:dPr>
                            <m:ctrlPr>
                              <a:rPr lang="en-US" i="1" dirty="0" smtClean="0">
                                <a:latin typeface="Cambria Math" panose="02040503050406030204" pitchFamily="18" charset="0"/>
                              </a:rPr>
                            </m:ctrlPr>
                          </m:dPr>
                          <m:e>
                            <m:r>
                              <a:rPr lang="en-US" dirty="0" smtClean="0">
                                <a:latin typeface="Cambria Math" panose="02040503050406030204" pitchFamily="18" charset="0"/>
                              </a:rPr>
                              <m:t>𝑔</m:t>
                            </m:r>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e>
                            </m:d>
                          </m:e>
                        </m:d>
                      </m:num>
                      <m:den>
                        <m:r>
                          <a:rPr lang="en-US" dirty="0" smtClean="0">
                            <a:latin typeface="Cambria Math" panose="02040503050406030204" pitchFamily="18" charset="0"/>
                          </a:rPr>
                          <m:t>𝑑𝑥</m:t>
                        </m:r>
                      </m:den>
                    </m:f>
                  </m:oMath>
                </a14:m>
                <a:endParaRPr lang="en-US" dirty="0"/>
              </a:p>
            </p:txBody>
          </p:sp>
        </mc:Choice>
        <mc:Fallback xmlns="">
          <p:sp>
            <p:nvSpPr>
              <p:cNvPr id="3" name="文本占位符 2">
                <a:extLst>
                  <a:ext uri="{FF2B5EF4-FFF2-40B4-BE49-F238E27FC236}">
                    <a16:creationId xmlns:a16="http://schemas.microsoft.com/office/drawing/2014/main" id="{D4AA8B2D-48D3-4F23-B7E4-431703008C6E}"/>
                  </a:ext>
                </a:extLst>
              </p:cNvPr>
              <p:cNvSpPr txBox="1">
                <a:spLocks noGrp="1" noRot="1" noChangeAspect="1" noMove="1" noResize="1" noEditPoints="1" noAdjustHandles="1" noChangeArrowheads="1" noChangeShapeType="1" noTextEdit="1"/>
              </p:cNvSpPr>
              <p:nvPr>
                <p:ph idx="1"/>
              </p:nvPr>
            </p:nvSpPr>
            <p:spPr>
              <a:blipFill>
                <a:blip r:embed="rId5"/>
                <a:stretch>
                  <a:fillRect l="-1416" t="-2922"/>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144"/>
    </mc:Choice>
    <mc:Fallback>
      <p:transition spd="slow" advTm="39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B8873-3940-4624-8F6C-F90B332CE99C}"/>
              </a:ext>
            </a:extLst>
          </p:cNvPr>
          <p:cNvSpPr txBox="1">
            <a:spLocks noGrp="1"/>
          </p:cNvSpPr>
          <p:nvPr>
            <p:ph type="title"/>
          </p:nvPr>
        </p:nvSpPr>
        <p:spPr/>
        <p:txBody>
          <a:bodyPr/>
          <a:lstStyle/>
          <a:p>
            <a:pPr lvl="0"/>
            <a:r>
              <a:rPr lang="en-US" dirty="0"/>
              <a:t>How to Train Your Neural Network 2</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94996E3B-9539-432A-B618-A4303666EF1A}"/>
                  </a:ext>
                </a:extLst>
              </p:cNvPr>
              <p:cNvSpPr txBox="1">
                <a:spLocks noGrp="1"/>
              </p:cNvSpPr>
              <p:nvPr>
                <p:ph idx="1"/>
              </p:nvPr>
            </p:nvSpPr>
            <p:spPr/>
            <p:txBody>
              <a:bodyPr>
                <a:normAutofit/>
              </a:bodyPr>
              <a:lstStyle/>
              <a:p>
                <a:pPr marL="0" indent="0">
                  <a:buClr>
                    <a:srgbClr val="FFCC99"/>
                  </a:buClr>
                  <a:buSzPct val="45000"/>
                  <a:buNone/>
                </a:pPr>
                <a:r>
                  <a:rPr lang="en-US" dirty="0"/>
                  <a:t>Solve for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2</m:t>
                        </m:r>
                      </m:sup>
                    </m:sSup>
                    <m:r>
                      <a:rPr lang="en-US" i="1" dirty="0" smtClean="0">
                        <a:latin typeface="Cambria Math" panose="02040503050406030204" pitchFamily="18" charset="0"/>
                      </a:rPr>
                      <m:t>+2</m:t>
                    </m:r>
                    <m:r>
                      <a:rPr lang="en-US" i="1" dirty="0" smtClean="0">
                        <a:latin typeface="Cambria Math" panose="02040503050406030204" pitchFamily="18" charset="0"/>
                      </a:rPr>
                      <m:t>𝑥</m:t>
                    </m:r>
                    <m:r>
                      <a:rPr lang="en-US" i="1" dirty="0" smtClean="0">
                        <a:latin typeface="Cambria Math" panose="02040503050406030204" pitchFamily="18" charset="0"/>
                      </a:rPr>
                      <m:t>+3=27</m:t>
                    </m:r>
                  </m:oMath>
                </a14:m>
                <a:r>
                  <a:rPr lang="en-US" dirty="0"/>
                  <a:t> (x &gt; 0)</a:t>
                </a:r>
              </a:p>
              <a:p>
                <a:pPr marL="0" indent="0">
                  <a:buClr>
                    <a:srgbClr val="FFCC99"/>
                  </a:buClr>
                  <a:buSzPct val="45000"/>
                  <a:buNone/>
                </a:pPr>
                <a:r>
                  <a:rPr lang="en-US" dirty="0"/>
                  <a:t>train: </a:t>
                </a:r>
                <a:r>
                  <a:rPr lang="en-US" i="1" dirty="0"/>
                  <a:t>x</a:t>
                </a:r>
                <a:r>
                  <a:rPr lang="en-US" dirty="0"/>
                  <a:t> → </a:t>
                </a:r>
                <a:r>
                  <a:rPr lang="en-US" i="1" dirty="0"/>
                  <a:t>x</a:t>
                </a:r>
              </a:p>
              <a:p>
                <a:pPr marL="0" indent="0">
                  <a:buClr>
                    <a:srgbClr val="FFCC99"/>
                  </a:buClr>
                  <a:buSzPct val="45000"/>
                  <a:buNone/>
                </a:pPr>
                <a:r>
                  <a:rPr lang="en-US" dirty="0"/>
                  <a:t>train </a:t>
                </a:r>
                <a:r>
                  <a:rPr lang="en-US" i="1" dirty="0"/>
                  <a:t>x</a:t>
                </a:r>
                <a:r>
                  <a:rPr lang="en-US" dirty="0"/>
                  <a:t> =</a:t>
                </a:r>
              </a:p>
              <a:p>
                <a:pPr marL="0" indent="0">
                  <a:buClr>
                    <a:srgbClr val="FFCC99"/>
                  </a:buClr>
                  <a:buSzPct val="45000"/>
                  <a:buNone/>
                </a:pPr>
                <a:r>
                  <a:rPr lang="en-US" b="1" dirty="0"/>
                  <a:t>	let</a:t>
                </a:r>
              </a:p>
              <a:p>
                <a:pPr marL="0" indent="0">
                  <a:buClr>
                    <a:srgbClr val="FFCC99"/>
                  </a:buClr>
                  <a:buSzPct val="45000"/>
                  <a:buNone/>
                </a:pPr>
                <a:r>
                  <a:rPr lang="en-US" dirty="0"/>
                  <a:t>    		</a:t>
                </a:r>
                <a:r>
                  <a:rPr lang="en-US" i="1" dirty="0"/>
                  <a:t>res </a:t>
                </a:r>
                <a:r>
                  <a:rPr lang="en-US" dirty="0"/>
                  <a:t>= </a:t>
                </a:r>
                <a:r>
                  <a:rPr lang="en-US" i="1" dirty="0"/>
                  <a:t>x</a:t>
                </a:r>
                <a:r>
                  <a:rPr lang="en-US" dirty="0"/>
                  <a:t> * </a:t>
                </a:r>
                <a:r>
                  <a:rPr lang="en-US" i="1" dirty="0"/>
                  <a:t>x</a:t>
                </a:r>
                <a:r>
                  <a:rPr lang="en-US" dirty="0"/>
                  <a:t> + 2 * </a:t>
                </a:r>
                <a:r>
                  <a:rPr lang="en-US" i="1" dirty="0"/>
                  <a:t>x</a:t>
                </a:r>
                <a:r>
                  <a:rPr lang="en-US" dirty="0"/>
                  <a:t> + 3</a:t>
                </a:r>
              </a:p>
              <a:p>
                <a:pPr marL="0" indent="0">
                  <a:buClr>
                    <a:srgbClr val="FFCC99"/>
                  </a:buClr>
                  <a:buSzPct val="45000"/>
                  <a:buNone/>
                </a:pPr>
                <a:r>
                  <a:rPr lang="en-US" dirty="0"/>
                  <a:t>		</a:t>
                </a:r>
                <a:r>
                  <a:rPr lang="en-US" i="1" dirty="0"/>
                  <a:t>loss</a:t>
                </a:r>
                <a:r>
                  <a:rPr lang="en-US" dirty="0"/>
                  <a:t> = ½ * (</a:t>
                </a:r>
                <a:r>
                  <a:rPr lang="en-US" i="1" dirty="0"/>
                  <a:t>res</a:t>
                </a:r>
                <a:r>
                  <a:rPr lang="en-US" dirty="0"/>
                  <a:t> – 27) ^ 2</a:t>
                </a:r>
              </a:p>
              <a:p>
                <a:pPr marL="0" indent="0">
                  <a:buClr>
                    <a:srgbClr val="FFCC99"/>
                  </a:buClr>
                  <a:buSzPct val="45000"/>
                  <a:buNone/>
                </a:pPr>
                <a:r>
                  <a:rPr lang="en-US" dirty="0"/>
                  <a:t>		</a:t>
                </a:r>
                <a:r>
                  <a:rPr lang="en-US" i="1" dirty="0" err="1"/>
                  <a:t>dloss</a:t>
                </a:r>
                <a:r>
                  <a:rPr lang="en-US" dirty="0"/>
                  <a:t> = (</a:t>
                </a:r>
                <a:r>
                  <a:rPr lang="en-US" i="1" dirty="0"/>
                  <a:t>res</a:t>
                </a:r>
                <a:r>
                  <a:rPr lang="en-US" dirty="0"/>
                  <a:t> – 27) * (2 * </a:t>
                </a:r>
                <a:r>
                  <a:rPr lang="en-US" i="1" dirty="0"/>
                  <a:t>x</a:t>
                </a:r>
                <a:r>
                  <a:rPr lang="en-US" dirty="0"/>
                  <a:t> + 2)</a:t>
                </a:r>
              </a:p>
              <a:p>
                <a:pPr marL="0" indent="0">
                  <a:buClr>
                    <a:srgbClr val="FFCC99"/>
                  </a:buClr>
                  <a:buSzPct val="45000"/>
                  <a:buNone/>
                </a:pPr>
                <a:r>
                  <a:rPr lang="en-US" dirty="0"/>
                  <a:t>	</a:t>
                </a:r>
                <a:r>
                  <a:rPr lang="en-US" b="1" dirty="0"/>
                  <a:t>in</a:t>
                </a:r>
                <a:r>
                  <a:rPr lang="en-US" dirty="0"/>
                  <a:t> </a:t>
                </a:r>
                <a:r>
                  <a:rPr lang="en-US" i="1" dirty="0"/>
                  <a:t>x</a:t>
                </a:r>
                <a:r>
                  <a:rPr lang="en-US" dirty="0"/>
                  <a:t> – </a:t>
                </a:r>
                <a:r>
                  <a:rPr lang="en-US" i="1" dirty="0" err="1"/>
                  <a:t>dloss</a:t>
                </a:r>
                <a:endParaRPr lang="en-US" i="1" dirty="0"/>
              </a:p>
            </p:txBody>
          </p:sp>
        </mc:Choice>
        <mc:Fallback xmlns="">
          <p:sp>
            <p:nvSpPr>
              <p:cNvPr id="3" name="文本占位符 2">
                <a:extLst>
                  <a:ext uri="{FF2B5EF4-FFF2-40B4-BE49-F238E27FC236}">
                    <a16:creationId xmlns:a16="http://schemas.microsoft.com/office/drawing/2014/main" id="{94996E3B-9539-432A-B618-A4303666EF1A}"/>
                  </a:ext>
                </a:extLst>
              </p:cNvPr>
              <p:cNvSpPr txBox="1">
                <a:spLocks noGrp="1" noRot="1" noChangeAspect="1" noMove="1" noResize="1" noEditPoints="1" noAdjustHandles="1" noChangeArrowheads="1" noChangeShapeType="1" noTextEdit="1"/>
              </p:cNvSpPr>
              <p:nvPr>
                <p:ph idx="1"/>
              </p:nvPr>
            </p:nvSpPr>
            <p:spPr>
              <a:blipFill>
                <a:blip r:embed="rId5"/>
                <a:stretch>
                  <a:fillRect l="-965" t="-889"/>
                </a:stretch>
              </a:blipFill>
            </p:spPr>
            <p:txBody>
              <a:bodyPr/>
              <a:lstStyle/>
              <a:p>
                <a:r>
                  <a:rPr lang="en-US">
                    <a:noFill/>
                  </a:rPr>
                  <a:t> </a:t>
                </a:r>
              </a:p>
            </p:txBody>
          </p:sp>
        </mc:Fallback>
      </mc:AlternateContent>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614275" y="67341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33"/>
    </mc:Choice>
    <mc:Fallback>
      <p:transition spd="slow" advTm="4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Magika">
      <a:majorFont>
        <a:latin typeface="Warnock Pro Subhead"/>
        <a:ea typeface="宋体"/>
        <a:cs typeface=""/>
      </a:majorFont>
      <a:minorFont>
        <a:latin typeface="Warnock Pro"/>
        <a:ea typeface="宋体"/>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TM03457515[[fn=视图]]</Template>
  <TotalTime>3343</TotalTime>
  <Words>4880</Words>
  <Application>Microsoft Office PowerPoint</Application>
  <PresentationFormat>Custom</PresentationFormat>
  <Paragraphs>377</Paragraphs>
  <Slides>45</Slides>
  <Notes>45</Notes>
  <HiddenSlides>0</HiddenSlides>
  <MMClips>45</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Albany</vt:lpstr>
      <vt:lpstr>Microsoft YaHei</vt:lpstr>
      <vt:lpstr>宋体</vt:lpstr>
      <vt:lpstr>Arial</vt:lpstr>
      <vt:lpstr>Calibri</vt:lpstr>
      <vt:lpstr>Cambria Math</vt:lpstr>
      <vt:lpstr>Lucida Sans Unicode</vt:lpstr>
      <vt:lpstr>Tahoma</vt:lpstr>
      <vt:lpstr>Times New Roman</vt:lpstr>
      <vt:lpstr>Warnock Pro</vt:lpstr>
      <vt:lpstr>Warnock Pro Subhead</vt:lpstr>
      <vt:lpstr>Wingdings 2</vt:lpstr>
      <vt:lpstr>View</vt:lpstr>
      <vt:lpstr>Neural Networks are Program, too.</vt:lpstr>
      <vt:lpstr>Agenda</vt:lpstr>
      <vt:lpstr>What is a Neural Network?</vt:lpstr>
      <vt:lpstr>Quick Example</vt:lpstr>
      <vt:lpstr>More Examples</vt:lpstr>
      <vt:lpstr>How to Train Your Neural Network</vt:lpstr>
      <vt:lpstr>Roadmap</vt:lpstr>
      <vt:lpstr>Begging the question</vt:lpstr>
      <vt:lpstr>How to Train Your Neural Network 2</vt:lpstr>
      <vt:lpstr>Too Young Too Simple</vt:lpstr>
      <vt:lpstr>Roadmap</vt:lpstr>
      <vt:lpstr>Simple Sharing Strategy</vt:lpstr>
      <vt:lpstr>Example</vt:lpstr>
      <vt:lpstr>How to Train Your Neural Network 3</vt:lpstr>
      <vt:lpstr>Remember the Talk Title?</vt:lpstr>
      <vt:lpstr>Adding static typing</vt:lpstr>
      <vt:lpstr>Looking back</vt:lpstr>
      <vt:lpstr>Roadmap</vt:lpstr>
      <vt:lpstr>Differentiating wrt multiple variable?</vt:lpstr>
      <vt:lpstr>Vector Space!</vt:lpstr>
      <vt:lpstr>Example</vt:lpstr>
      <vt:lpstr>Roadmap</vt:lpstr>
      <vt:lpstr>A slight problem</vt:lpstr>
      <vt:lpstr>Boom!</vt:lpstr>
      <vt:lpstr>Iso-Recursive Type</vt:lpstr>
      <vt:lpstr>Selecting Weight</vt:lpstr>
      <vt:lpstr>Term Algebra</vt:lpstr>
      <vt:lpstr>TermVector is a Vector</vt:lpstr>
      <vt:lpstr>Hash Consing</vt:lpstr>
      <vt:lpstr>Forward Mode = Backward Mode</vt:lpstr>
      <vt:lpstr>Backward Mode = Back Propagation</vt:lpstr>
      <vt:lpstr>Roadmap</vt:lpstr>
      <vt:lpstr>Finally, Neural Network</vt:lpstr>
      <vt:lpstr>Xor Network</vt:lpstr>
      <vt:lpstr>Roadmap</vt:lpstr>
      <vt:lpstr>Meaning of Differentiating Higher Order Function</vt:lpstr>
      <vt:lpstr>Back to The Problem</vt:lpstr>
      <vt:lpstr>The Main Part</vt:lpstr>
      <vt:lpstr>Back to Standard</vt:lpstr>
      <vt:lpstr>Wrapping Up</vt:lpstr>
      <vt:lpstr>Drawing the Connection (Conclusion)</vt:lpstr>
      <vt:lpstr>Implementation Detail</vt:lpstr>
      <vt:lpstr>Citation</vt:lpstr>
      <vt:lpstr>Acknowledgements</vt:lpstr>
      <vt:lpstr>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are Program, too.</dc:title>
  <dc:creator>Marisa Kirisame</dc:creator>
  <cp:lastModifiedBy>Marisa Kirisame</cp:lastModifiedBy>
  <cp:revision>175</cp:revision>
  <dcterms:created xsi:type="dcterms:W3CDTF">2017-05-01T12:16:32Z</dcterms:created>
  <dcterms:modified xsi:type="dcterms:W3CDTF">2017-05-23T22:44:57Z</dcterms:modified>
</cp:coreProperties>
</file>